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-136" y="-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2020-2021 Projected 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Predicting answers to hard to imagine scenarios…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43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secret to change is to focus all of your energy, not on fighting the old, but on building the new.” - Socrates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SOCJUSD will be successful because of the flexibility of our staff creating our “new normal” and adapting to our ever changing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69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Know:  Teacher Instruction Is Priceless!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715617"/>
            <a:ext cx="7315200" cy="6142383"/>
          </a:xfrm>
        </p:spPr>
        <p:txBody>
          <a:bodyPr>
            <a:normAutofit/>
          </a:bodyPr>
          <a:lstStyle/>
          <a:p>
            <a:r>
              <a:rPr lang="en-US" dirty="0" smtClean="0"/>
              <a:t>Pay increase for all employees</a:t>
            </a:r>
          </a:p>
          <a:p>
            <a:pPr lvl="1"/>
            <a:r>
              <a:rPr lang="en-US" dirty="0" smtClean="0"/>
              <a:t>Certified:  3 Step Raise</a:t>
            </a:r>
          </a:p>
          <a:p>
            <a:pPr lvl="1"/>
            <a:r>
              <a:rPr lang="en-US" dirty="0" smtClean="0"/>
              <a:t>Classified:  $1.00 Per Hour Raise</a:t>
            </a:r>
          </a:p>
          <a:p>
            <a:pPr lvl="1"/>
            <a:r>
              <a:rPr lang="en-US" dirty="0" smtClean="0"/>
              <a:t>Administration:  3 Step Raise</a:t>
            </a:r>
          </a:p>
          <a:p>
            <a:r>
              <a:rPr lang="en-US" dirty="0" smtClean="0"/>
              <a:t>Average Teacher Salary continues to increase</a:t>
            </a:r>
            <a:endParaRPr lang="en-US" dirty="0"/>
          </a:p>
          <a:p>
            <a:pPr lvl="1"/>
            <a:r>
              <a:rPr lang="en-US" dirty="0" smtClean="0"/>
              <a:t>FY 2018 $45,100</a:t>
            </a:r>
          </a:p>
          <a:p>
            <a:pPr lvl="1"/>
            <a:r>
              <a:rPr lang="en-US" dirty="0" smtClean="0"/>
              <a:t>FY 2020 $50683</a:t>
            </a:r>
          </a:p>
          <a:p>
            <a:pPr lvl="1"/>
            <a:r>
              <a:rPr lang="en-US" dirty="0" smtClean="0"/>
              <a:t>FY 2021 $54,126</a:t>
            </a:r>
          </a:p>
          <a:p>
            <a:pPr lvl="2"/>
            <a:r>
              <a:rPr lang="en-US" dirty="0" smtClean="0"/>
              <a:t>7% Increase over last year</a:t>
            </a:r>
          </a:p>
          <a:p>
            <a:pPr lvl="2"/>
            <a:r>
              <a:rPr lang="en-US" dirty="0" smtClean="0"/>
              <a:t>20% Increase since 2018</a:t>
            </a:r>
          </a:p>
          <a:p>
            <a:r>
              <a:rPr lang="en-US" dirty="0" smtClean="0"/>
              <a:t>Employee Health Insurance Cost same as prior year</a:t>
            </a:r>
            <a:endParaRPr lang="en-US" dirty="0"/>
          </a:p>
          <a:p>
            <a:pPr lvl="1"/>
            <a:r>
              <a:rPr lang="en-US" dirty="0" smtClean="0"/>
              <a:t>Increase to budget of 10% for medical insurance</a:t>
            </a:r>
            <a:endParaRPr lang="en-US" dirty="0"/>
          </a:p>
          <a:p>
            <a:pPr lvl="1"/>
            <a:r>
              <a:rPr lang="en-US" dirty="0" smtClean="0"/>
              <a:t>FY 2020 $7,782 per employee</a:t>
            </a:r>
            <a:endParaRPr lang="en-US" dirty="0"/>
          </a:p>
          <a:p>
            <a:pPr lvl="1"/>
            <a:r>
              <a:rPr lang="en-US" dirty="0" smtClean="0"/>
              <a:t>FY 2021 $8,718 per employee</a:t>
            </a:r>
          </a:p>
          <a:p>
            <a:r>
              <a:rPr lang="en-US" dirty="0" smtClean="0"/>
              <a:t>Increase in Arizona State Retirement System Costs</a:t>
            </a:r>
            <a:endParaRPr lang="en-US" dirty="0"/>
          </a:p>
          <a:p>
            <a:pPr lvl="1"/>
            <a:r>
              <a:rPr lang="en-US" dirty="0"/>
              <a:t>FY 2020 </a:t>
            </a:r>
            <a:r>
              <a:rPr lang="en-US" dirty="0" smtClean="0"/>
              <a:t>12.11%</a:t>
            </a:r>
            <a:endParaRPr lang="en-US" dirty="0"/>
          </a:p>
          <a:p>
            <a:pPr lvl="1"/>
            <a:r>
              <a:rPr lang="en-US" dirty="0"/>
              <a:t>FY 2021 </a:t>
            </a:r>
            <a:r>
              <a:rPr lang="en-US" dirty="0" smtClean="0"/>
              <a:t>12.22%</a:t>
            </a:r>
            <a:endParaRPr lang="en-US" dirty="0"/>
          </a:p>
          <a:p>
            <a:pPr marL="502920" lvl="1" indent="0">
              <a:buNone/>
            </a:pPr>
            <a:endParaRPr lang="en-US" dirty="0"/>
          </a:p>
          <a:p>
            <a:pPr marL="960120" lvl="2" indent="0">
              <a:buNone/>
            </a:pPr>
            <a:endParaRPr lang="en-US" dirty="0"/>
          </a:p>
          <a:p>
            <a:pPr marL="502920" lvl="1" indent="0">
              <a:buNone/>
            </a:pPr>
            <a:endParaRPr lang="en-US" dirty="0"/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58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Experiences Impacting  Next Year:  We Rely Heavily On Alternative 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Revenues</a:t>
            </a:r>
          </a:p>
          <a:p>
            <a:pPr lvl="1"/>
            <a:r>
              <a:rPr lang="en-US" dirty="0" smtClean="0"/>
              <a:t>Tax Credit and Donations </a:t>
            </a:r>
          </a:p>
          <a:p>
            <a:pPr lvl="1"/>
            <a:r>
              <a:rPr lang="en-US" dirty="0" smtClean="0"/>
              <a:t>Food Service</a:t>
            </a:r>
          </a:p>
          <a:p>
            <a:pPr lvl="2"/>
            <a:r>
              <a:rPr lang="en-US" dirty="0" smtClean="0"/>
              <a:t>Provided Meals and Transportation of Meals at No Charge</a:t>
            </a:r>
          </a:p>
          <a:p>
            <a:pPr lvl="3"/>
            <a:r>
              <a:rPr lang="en-US" dirty="0" smtClean="0"/>
              <a:t>Only revenue was Federal Subsidies from National School Lunch Program</a:t>
            </a:r>
          </a:p>
          <a:p>
            <a:pPr lvl="1"/>
            <a:r>
              <a:rPr lang="en-US" dirty="0" smtClean="0"/>
              <a:t>Leasing</a:t>
            </a:r>
            <a:endParaRPr lang="en-US" dirty="0"/>
          </a:p>
          <a:p>
            <a:pPr lvl="2"/>
            <a:r>
              <a:rPr lang="en-US" dirty="0" smtClean="0"/>
              <a:t>All SPAC Events Cancelled During Prime Season</a:t>
            </a:r>
          </a:p>
          <a:p>
            <a:pPr lvl="2"/>
            <a:r>
              <a:rPr lang="en-US" dirty="0" smtClean="0"/>
              <a:t>Big Park Preschool Opening Delayed</a:t>
            </a:r>
          </a:p>
          <a:p>
            <a:pPr lvl="2"/>
            <a:endParaRPr lang="en-US" dirty="0"/>
          </a:p>
          <a:p>
            <a:pPr marL="141732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2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M&amp;O Budget: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 Credit and Donations</a:t>
            </a:r>
          </a:p>
          <a:p>
            <a:pPr lvl="1"/>
            <a:r>
              <a:rPr lang="en-US" dirty="0" smtClean="0"/>
              <a:t>Extracurricular Expenses moved to M&amp;O</a:t>
            </a:r>
          </a:p>
          <a:p>
            <a:pPr lvl="2"/>
            <a:r>
              <a:rPr lang="en-US" dirty="0" smtClean="0"/>
              <a:t>Athletics</a:t>
            </a:r>
          </a:p>
          <a:p>
            <a:pPr lvl="3"/>
            <a:r>
              <a:rPr lang="en-US" dirty="0" smtClean="0"/>
              <a:t>$110,000</a:t>
            </a:r>
          </a:p>
          <a:p>
            <a:r>
              <a:rPr lang="en-US" dirty="0" smtClean="0"/>
              <a:t>Food Service</a:t>
            </a:r>
          </a:p>
          <a:p>
            <a:pPr lvl="1"/>
            <a:r>
              <a:rPr lang="en-US" dirty="0" smtClean="0"/>
              <a:t>Continuing Meal Delivery Through July</a:t>
            </a:r>
          </a:p>
          <a:p>
            <a:pPr lvl="2"/>
            <a:r>
              <a:rPr lang="en-US" dirty="0" smtClean="0"/>
              <a:t>St. Mary’s Food Bank Providing Food</a:t>
            </a:r>
          </a:p>
          <a:p>
            <a:pPr lvl="2"/>
            <a:r>
              <a:rPr lang="en-US" dirty="0" smtClean="0"/>
              <a:t>SOCUSD Providing Labor and Transportation</a:t>
            </a:r>
          </a:p>
          <a:p>
            <a:pPr lvl="1"/>
            <a:r>
              <a:rPr lang="en-US" dirty="0" smtClean="0"/>
              <a:t>Prior Plan to Increase Breakfast and Lunch Prices Delayed until 2022 </a:t>
            </a:r>
          </a:p>
          <a:p>
            <a:pPr lvl="1"/>
            <a:r>
              <a:rPr lang="en-US" dirty="0" smtClean="0"/>
              <a:t>Possible Impacts</a:t>
            </a:r>
          </a:p>
          <a:p>
            <a:pPr lvl="2"/>
            <a:r>
              <a:rPr lang="en-US" dirty="0" smtClean="0"/>
              <a:t>Different Service Model for FY21 due to Social Distancing?</a:t>
            </a:r>
          </a:p>
          <a:p>
            <a:pPr lvl="3"/>
            <a:r>
              <a:rPr lang="en-US" dirty="0" smtClean="0"/>
              <a:t>$20,000</a:t>
            </a:r>
            <a:endParaRPr lang="en-US" dirty="0"/>
          </a:p>
          <a:p>
            <a:r>
              <a:rPr lang="en-US" dirty="0" smtClean="0"/>
              <a:t>Leasing</a:t>
            </a:r>
            <a:endParaRPr lang="en-US" dirty="0"/>
          </a:p>
          <a:p>
            <a:pPr lvl="1"/>
            <a:r>
              <a:rPr lang="en-US" dirty="0" smtClean="0"/>
              <a:t>SPAC Fund Balance Reduced</a:t>
            </a:r>
            <a:endParaRPr lang="en-US" dirty="0"/>
          </a:p>
          <a:p>
            <a:pPr lvl="2"/>
            <a:r>
              <a:rPr lang="en-US" dirty="0" smtClean="0"/>
              <a:t>Custodial Costs moved to M&amp;O </a:t>
            </a:r>
          </a:p>
          <a:p>
            <a:pPr lvl="3"/>
            <a:r>
              <a:rPr lang="en-US" dirty="0" smtClean="0"/>
              <a:t>$310,000</a:t>
            </a:r>
            <a:endParaRPr lang="en-US" dirty="0"/>
          </a:p>
          <a:p>
            <a:pPr marL="96012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6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is the Key to Success: New M&amp;O and Capital Expenses from COVID19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580444"/>
            <a:ext cx="7315200" cy="62775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Increased Sanitation</a:t>
            </a:r>
          </a:p>
          <a:p>
            <a:pPr lvl="1"/>
            <a:r>
              <a:rPr lang="en-US" dirty="0" smtClean="0"/>
              <a:t>Classrooms</a:t>
            </a:r>
          </a:p>
          <a:p>
            <a:pPr lvl="2"/>
            <a:r>
              <a:rPr lang="en-US" dirty="0" smtClean="0"/>
              <a:t>Hand Sanitizer in Every Classroom</a:t>
            </a:r>
          </a:p>
          <a:p>
            <a:pPr lvl="2"/>
            <a:r>
              <a:rPr lang="en-US" dirty="0" smtClean="0"/>
              <a:t>Increased Hand Washing Supplies</a:t>
            </a:r>
          </a:p>
          <a:p>
            <a:pPr lvl="2"/>
            <a:r>
              <a:rPr lang="en-US" dirty="0" smtClean="0"/>
              <a:t>Daily Disinfecting of Surfaces</a:t>
            </a:r>
          </a:p>
          <a:p>
            <a:pPr lvl="2"/>
            <a:r>
              <a:rPr lang="en-US" dirty="0" smtClean="0"/>
              <a:t>Custodial PPE</a:t>
            </a:r>
          </a:p>
          <a:p>
            <a:pPr lvl="3"/>
            <a:r>
              <a:rPr lang="en-US" dirty="0" smtClean="0"/>
              <a:t>$10,000</a:t>
            </a:r>
          </a:p>
          <a:p>
            <a:r>
              <a:rPr lang="en-US" dirty="0" smtClean="0"/>
              <a:t> </a:t>
            </a:r>
            <a:r>
              <a:rPr lang="en-US" dirty="0"/>
              <a:t>Increased </a:t>
            </a:r>
            <a:r>
              <a:rPr lang="en-US" dirty="0" smtClean="0"/>
              <a:t>Transportation Costs</a:t>
            </a:r>
            <a:endParaRPr lang="en-US" dirty="0"/>
          </a:p>
          <a:p>
            <a:pPr lvl="1"/>
            <a:r>
              <a:rPr lang="en-US" dirty="0"/>
              <a:t>Buses</a:t>
            </a:r>
          </a:p>
          <a:p>
            <a:pPr lvl="2"/>
            <a:r>
              <a:rPr lang="en-US" dirty="0" smtClean="0"/>
              <a:t>Daily </a:t>
            </a:r>
            <a:r>
              <a:rPr lang="en-US" dirty="0"/>
              <a:t>Disinfecting of </a:t>
            </a:r>
            <a:r>
              <a:rPr lang="en-US" dirty="0" smtClean="0"/>
              <a:t>Surfaces</a:t>
            </a:r>
          </a:p>
          <a:p>
            <a:pPr lvl="2"/>
            <a:r>
              <a:rPr lang="en-US" dirty="0" smtClean="0"/>
              <a:t>Bus Driver PPE</a:t>
            </a:r>
            <a:endParaRPr lang="en-US" dirty="0"/>
          </a:p>
          <a:p>
            <a:pPr lvl="3"/>
            <a:r>
              <a:rPr lang="en-US" dirty="0" smtClean="0"/>
              <a:t>$10,000</a:t>
            </a:r>
            <a:endParaRPr lang="en-US" dirty="0"/>
          </a:p>
          <a:p>
            <a:r>
              <a:rPr lang="en-US" dirty="0"/>
              <a:t> Increased </a:t>
            </a:r>
            <a:r>
              <a:rPr lang="en-US" dirty="0" smtClean="0"/>
              <a:t>Nurses Supplies</a:t>
            </a:r>
            <a:endParaRPr lang="en-US" dirty="0"/>
          </a:p>
          <a:p>
            <a:pPr lvl="1"/>
            <a:r>
              <a:rPr lang="en-US" dirty="0" smtClean="0"/>
              <a:t>Health Offices</a:t>
            </a:r>
          </a:p>
          <a:p>
            <a:pPr lvl="2"/>
            <a:r>
              <a:rPr lang="en-US" dirty="0" smtClean="0"/>
              <a:t>Thermometers</a:t>
            </a:r>
          </a:p>
          <a:p>
            <a:pPr lvl="2"/>
            <a:r>
              <a:rPr lang="en-US" dirty="0" smtClean="0"/>
              <a:t>Oximeters</a:t>
            </a:r>
          </a:p>
          <a:p>
            <a:pPr lvl="2"/>
            <a:r>
              <a:rPr lang="en-US" dirty="0" smtClean="0"/>
              <a:t>PPE</a:t>
            </a:r>
            <a:endParaRPr lang="en-US" dirty="0"/>
          </a:p>
          <a:p>
            <a:pPr lvl="3"/>
            <a:r>
              <a:rPr lang="en-US" dirty="0" smtClean="0"/>
              <a:t>$2,500</a:t>
            </a:r>
          </a:p>
          <a:p>
            <a:r>
              <a:rPr lang="en-US" dirty="0" smtClean="0"/>
              <a:t>Reallocation from M&amp;O to Capital</a:t>
            </a:r>
            <a:endParaRPr lang="en-US" dirty="0"/>
          </a:p>
          <a:p>
            <a:pPr lvl="1"/>
            <a:r>
              <a:rPr lang="en-US" dirty="0" smtClean="0"/>
              <a:t>Online Capabilities</a:t>
            </a:r>
            <a:endParaRPr lang="en-US" dirty="0"/>
          </a:p>
          <a:p>
            <a:pPr lvl="2"/>
            <a:r>
              <a:rPr lang="en-US" dirty="0" smtClean="0"/>
              <a:t>Digital Textbooks</a:t>
            </a:r>
            <a:endParaRPr lang="en-US" dirty="0"/>
          </a:p>
          <a:p>
            <a:pPr lvl="2"/>
            <a:r>
              <a:rPr lang="en-US" dirty="0" smtClean="0"/>
              <a:t>Teacher Electronic Chalkboards</a:t>
            </a:r>
            <a:endParaRPr lang="en-US" dirty="0"/>
          </a:p>
          <a:p>
            <a:pPr lvl="2"/>
            <a:r>
              <a:rPr lang="en-US" dirty="0" smtClean="0"/>
              <a:t>Instructional Software</a:t>
            </a:r>
          </a:p>
          <a:p>
            <a:pPr lvl="3"/>
            <a:r>
              <a:rPr lang="en-US" dirty="0" smtClean="0"/>
              <a:t>$100,000</a:t>
            </a:r>
            <a:endParaRPr lang="en-US" dirty="0"/>
          </a:p>
          <a:p>
            <a:pPr marL="1417320" lvl="3" indent="0">
              <a:buNone/>
            </a:pPr>
            <a:endParaRPr lang="en-US" dirty="0"/>
          </a:p>
          <a:p>
            <a:pPr marL="141732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7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Project ADM (Average Daily Membership) After Three Months of Non-Structured Attendance Tracking?</a:t>
            </a:r>
          </a:p>
          <a:p>
            <a:pPr lvl="1"/>
            <a:r>
              <a:rPr lang="en-US" dirty="0"/>
              <a:t>Budget Reflects ADM Reduction of 30 </a:t>
            </a:r>
            <a:r>
              <a:rPr lang="en-US" dirty="0" smtClean="0"/>
              <a:t>Students</a:t>
            </a:r>
          </a:p>
          <a:p>
            <a:pPr lvl="2"/>
            <a:r>
              <a:rPr lang="en-US" dirty="0" smtClean="0"/>
              <a:t>Pre-COVID19 estimate was 10 students</a:t>
            </a:r>
            <a:endParaRPr lang="en-US" dirty="0"/>
          </a:p>
          <a:p>
            <a:pPr lvl="1"/>
            <a:r>
              <a:rPr lang="en-US" dirty="0" smtClean="0"/>
              <a:t>Less hard data than prior years</a:t>
            </a:r>
          </a:p>
          <a:p>
            <a:pPr lvl="1"/>
            <a:r>
              <a:rPr lang="en-US" dirty="0" smtClean="0"/>
              <a:t>Easier to Add Items to Budget than Subtract once committed</a:t>
            </a:r>
          </a:p>
          <a:p>
            <a:pPr lvl="2"/>
            <a:r>
              <a:rPr lang="en-US" dirty="0" smtClean="0"/>
              <a:t>District Trend</a:t>
            </a:r>
          </a:p>
          <a:p>
            <a:pPr lvl="3"/>
            <a:r>
              <a:rPr lang="en-US" dirty="0"/>
              <a:t>More Seniors Graduating than Kindergarteners entering</a:t>
            </a:r>
          </a:p>
          <a:p>
            <a:pPr lvl="2"/>
            <a:r>
              <a:rPr lang="en-US" dirty="0" smtClean="0"/>
              <a:t>Anecdotal</a:t>
            </a:r>
            <a:endParaRPr lang="en-US" dirty="0"/>
          </a:p>
          <a:p>
            <a:pPr lvl="3"/>
            <a:r>
              <a:rPr lang="en-US" dirty="0" smtClean="0"/>
              <a:t>Families possibly leaving the area due to employment concerns?</a:t>
            </a:r>
          </a:p>
          <a:p>
            <a:pPr lvl="2"/>
            <a:r>
              <a:rPr lang="en-US" dirty="0" smtClean="0"/>
              <a:t>Impact of Online Instruction</a:t>
            </a:r>
            <a:endParaRPr lang="en-US" dirty="0"/>
          </a:p>
          <a:p>
            <a:pPr lvl="3"/>
            <a:r>
              <a:rPr lang="en-US" dirty="0" smtClean="0"/>
              <a:t>Some students/families may elect to consider homeschooling or online school</a:t>
            </a:r>
          </a:p>
          <a:p>
            <a:pPr lvl="4"/>
            <a:r>
              <a:rPr lang="en-US" dirty="0" smtClean="0"/>
              <a:t>AOI students (Arizona Online Instruction) count for a fraction of ADM</a:t>
            </a:r>
          </a:p>
          <a:p>
            <a:pPr marL="1874520" lvl="4" indent="0">
              <a:buNone/>
            </a:pPr>
            <a:endParaRPr lang="en-US" dirty="0"/>
          </a:p>
          <a:p>
            <a:pPr marL="96012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4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Removed from M&amp;O Budget Pending 40</a:t>
            </a:r>
            <a:r>
              <a:rPr lang="en-US" baseline="30000" dirty="0" smtClean="0"/>
              <a:t>th</a:t>
            </a:r>
            <a:r>
              <a:rPr lang="en-US" dirty="0" smtClean="0"/>
              <a:t> Day Enrollment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739471"/>
            <a:ext cx="7315200" cy="5351228"/>
          </a:xfrm>
        </p:spPr>
        <p:txBody>
          <a:bodyPr/>
          <a:lstStyle/>
          <a:p>
            <a:r>
              <a:rPr lang="en-US" dirty="0" smtClean="0"/>
              <a:t>Contingency Funds</a:t>
            </a:r>
          </a:p>
          <a:p>
            <a:pPr lvl="1"/>
            <a:r>
              <a:rPr lang="en-US" dirty="0" smtClean="0"/>
              <a:t>Currently all </a:t>
            </a:r>
            <a:r>
              <a:rPr lang="en-US" dirty="0"/>
              <a:t>dollars are allocated with no uncommitted monies </a:t>
            </a:r>
            <a:endParaRPr lang="en-US" dirty="0" smtClean="0"/>
          </a:p>
          <a:p>
            <a:r>
              <a:rPr lang="en-US" dirty="0" smtClean="0"/>
              <a:t>Professional Development</a:t>
            </a:r>
            <a:endParaRPr lang="en-US" dirty="0"/>
          </a:p>
          <a:p>
            <a:pPr lvl="1"/>
            <a:r>
              <a:rPr lang="en-US" dirty="0" smtClean="0"/>
              <a:t>We still have plans for weekly professional development provided in house by peers</a:t>
            </a:r>
          </a:p>
          <a:p>
            <a:pPr lvl="2"/>
            <a:r>
              <a:rPr lang="en-US" dirty="0" smtClean="0"/>
              <a:t>Great success with this during transition from classroom to online </a:t>
            </a:r>
            <a:endParaRPr lang="en-US" dirty="0"/>
          </a:p>
          <a:p>
            <a:pPr lvl="1"/>
            <a:r>
              <a:rPr lang="en-US" dirty="0" smtClean="0"/>
              <a:t>Limited Title II Grant monies have been allocated for teacher training</a:t>
            </a:r>
          </a:p>
          <a:p>
            <a:r>
              <a:rPr lang="en-US" dirty="0" smtClean="0"/>
              <a:t>Staff Travel</a:t>
            </a:r>
          </a:p>
          <a:p>
            <a:r>
              <a:rPr lang="en-US" dirty="0" smtClean="0"/>
              <a:t>Volunteer Fingerprinting</a:t>
            </a:r>
            <a:endParaRPr lang="en-US" dirty="0"/>
          </a:p>
          <a:p>
            <a:pPr lvl="1"/>
            <a:r>
              <a:rPr lang="en-US" dirty="0" smtClean="0"/>
              <a:t>Limit Staff and Student Exposure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2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the Worst and Hope for the Best:  Things that Make Us Optimistic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993892"/>
          </a:xfrm>
        </p:spPr>
        <p:txBody>
          <a:bodyPr/>
          <a:lstStyle/>
          <a:p>
            <a:r>
              <a:rPr lang="en-US" dirty="0" smtClean="0"/>
              <a:t>Less ADM Loss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reat Adaptation by Teachers in the Midst of Change</a:t>
            </a:r>
          </a:p>
          <a:p>
            <a:pPr lvl="2"/>
            <a:r>
              <a:rPr lang="en-US" dirty="0" smtClean="0"/>
              <a:t>Doctors, Nurses and Teachers were the unsung heroes of this nation and their worth is finally being valued</a:t>
            </a:r>
          </a:p>
          <a:p>
            <a:pPr lvl="1"/>
            <a:r>
              <a:rPr lang="en-US" dirty="0" smtClean="0"/>
              <a:t>Honoring of our Red Rock High School Graduates</a:t>
            </a:r>
          </a:p>
          <a:p>
            <a:pPr lvl="1"/>
            <a:r>
              <a:rPr lang="en-US" dirty="0" smtClean="0"/>
              <a:t>Service to Our Community</a:t>
            </a:r>
          </a:p>
          <a:p>
            <a:pPr lvl="2"/>
            <a:r>
              <a:rPr lang="en-US" dirty="0" smtClean="0"/>
              <a:t>Meal Outreach</a:t>
            </a:r>
            <a:endParaRPr lang="en-US" dirty="0"/>
          </a:p>
          <a:p>
            <a:pPr lvl="1"/>
            <a:r>
              <a:rPr lang="en-US" dirty="0" smtClean="0"/>
              <a:t>Maintenance of Larger School Programming at a Small School</a:t>
            </a:r>
            <a:endParaRPr lang="en-US" dirty="0"/>
          </a:p>
          <a:p>
            <a:pPr lvl="2"/>
            <a:r>
              <a:rPr lang="en-US" dirty="0" smtClean="0"/>
              <a:t>Early College </a:t>
            </a:r>
          </a:p>
          <a:p>
            <a:pPr lvl="2"/>
            <a:r>
              <a:rPr lang="en-US" dirty="0" smtClean="0"/>
              <a:t>Dual Credit</a:t>
            </a:r>
          </a:p>
          <a:p>
            <a:pPr lvl="2"/>
            <a:r>
              <a:rPr lang="en-US" dirty="0" smtClean="0"/>
              <a:t>AP (Advanced Placement)</a:t>
            </a:r>
          </a:p>
          <a:p>
            <a:pPr lvl="2"/>
            <a:r>
              <a:rPr lang="en-US" dirty="0" smtClean="0"/>
              <a:t>Gifted</a:t>
            </a:r>
          </a:p>
          <a:p>
            <a:pPr lvl="2"/>
            <a:r>
              <a:rPr lang="en-US" dirty="0" smtClean="0"/>
              <a:t>CTE</a:t>
            </a:r>
          </a:p>
          <a:p>
            <a:pPr lvl="2"/>
            <a:r>
              <a:rPr lang="en-US" dirty="0" smtClean="0"/>
              <a:t>Electives</a:t>
            </a:r>
          </a:p>
          <a:p>
            <a:pPr lvl="3"/>
            <a:r>
              <a:rPr lang="en-US" dirty="0" smtClean="0"/>
              <a:t>Music</a:t>
            </a:r>
          </a:p>
          <a:p>
            <a:pPr lvl="3"/>
            <a:r>
              <a:rPr lang="en-US" dirty="0" smtClean="0"/>
              <a:t>Art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6012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4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Optimism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648010"/>
          </a:xfrm>
        </p:spPr>
        <p:txBody>
          <a:bodyPr/>
          <a:lstStyle/>
          <a:p>
            <a:r>
              <a:rPr lang="en-US" dirty="0" smtClean="0"/>
              <a:t>Phenomenal Facilities</a:t>
            </a:r>
          </a:p>
          <a:p>
            <a:pPr lvl="1"/>
            <a:r>
              <a:rPr lang="en-US" dirty="0" smtClean="0"/>
              <a:t>Expansive Grounds and Large Classrooms for Social Distancing</a:t>
            </a:r>
          </a:p>
          <a:p>
            <a:pPr lvl="1"/>
            <a:r>
              <a:rPr lang="en-US" dirty="0" smtClean="0"/>
              <a:t>Spring Cleaning Opportunities Refreshed Painting and Deep Cleaning</a:t>
            </a:r>
          </a:p>
          <a:p>
            <a:pPr lvl="1"/>
            <a:r>
              <a:rPr lang="en-US" dirty="0" smtClean="0"/>
              <a:t>FMX Energy Management System</a:t>
            </a:r>
          </a:p>
          <a:p>
            <a:pPr lvl="1"/>
            <a:r>
              <a:rPr lang="en-US" dirty="0" smtClean="0"/>
              <a:t>Amazing Opportunities for Event Booking as Economy Picks Up</a:t>
            </a:r>
          </a:p>
          <a:p>
            <a:r>
              <a:rPr lang="en-US" dirty="0" smtClean="0"/>
              <a:t>Prior Restructuring</a:t>
            </a:r>
            <a:endParaRPr lang="en-US" dirty="0"/>
          </a:p>
          <a:p>
            <a:pPr lvl="1"/>
            <a:r>
              <a:rPr lang="en-US" dirty="0" smtClean="0"/>
              <a:t>Reduced Administrative Costs</a:t>
            </a:r>
            <a:endParaRPr lang="en-US" dirty="0"/>
          </a:p>
          <a:p>
            <a:pPr lvl="1"/>
            <a:r>
              <a:rPr lang="en-US" dirty="0" smtClean="0"/>
              <a:t>Consolidated Square Footage</a:t>
            </a:r>
          </a:p>
          <a:p>
            <a:r>
              <a:rPr lang="en-US" dirty="0" smtClean="0"/>
              <a:t>M&amp;O Investment in Tuition Free Preschool</a:t>
            </a:r>
            <a:endParaRPr lang="en-US" dirty="0"/>
          </a:p>
          <a:p>
            <a:pPr lvl="1"/>
            <a:r>
              <a:rPr lang="en-US" dirty="0" smtClean="0"/>
              <a:t>Feeder program for FY22 Kindergarten</a:t>
            </a:r>
          </a:p>
          <a:p>
            <a:pPr lvl="1"/>
            <a:r>
              <a:rPr lang="en-US" dirty="0" smtClean="0"/>
              <a:t>Current Waiting List</a:t>
            </a:r>
          </a:p>
          <a:p>
            <a:pPr lvl="1"/>
            <a:endParaRPr lang="en-US" dirty="0"/>
          </a:p>
          <a:p>
            <a:pPr marL="502920" lvl="1" indent="0">
              <a:buNone/>
            </a:pPr>
            <a:endParaRPr lang="en-US" dirty="0" smtClean="0"/>
          </a:p>
          <a:p>
            <a:pPr marL="502920" lvl="1" indent="0">
              <a:buNone/>
            </a:pPr>
            <a:endParaRPr lang="en-US" dirty="0"/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6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171</TotalTime>
  <Words>688</Words>
  <Application>Microsoft Macintosh PowerPoint</Application>
  <PresentationFormat>Custom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Frame</vt:lpstr>
      <vt:lpstr>2020-2021 Projected Budget</vt:lpstr>
      <vt:lpstr>What We Know:  Teacher Instruction Is Priceless!</vt:lpstr>
      <vt:lpstr>Spring Experiences Impacting  Next Year:  We Rely Heavily On Alternative Funding Sources</vt:lpstr>
      <vt:lpstr>Impact on M&amp;O Budget:</vt:lpstr>
      <vt:lpstr>Preparation is the Key to Success: New M&amp;O and Capital Expenses from COVID19</vt:lpstr>
      <vt:lpstr>Real Time Funding</vt:lpstr>
      <vt:lpstr>Removed from M&amp;O Budget Pending 40th Day Enrollment Data</vt:lpstr>
      <vt:lpstr>Prepare for the Worst and Hope for the Best:  Things that Make Us Optimistic </vt:lpstr>
      <vt:lpstr>More Optimism</vt:lpstr>
      <vt:lpstr>The secret to change is to focus all of your energy, not on fighting the old, but on building the new.” - Socrates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Projected Budget</dc:title>
  <dc:creator>Lynn</dc:creator>
  <cp:lastModifiedBy>Sally Cadigan</cp:lastModifiedBy>
  <cp:revision>20</cp:revision>
  <dcterms:created xsi:type="dcterms:W3CDTF">2020-05-27T22:26:02Z</dcterms:created>
  <dcterms:modified xsi:type="dcterms:W3CDTF">2020-05-28T15:19:44Z</dcterms:modified>
</cp:coreProperties>
</file>