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68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54170-F5DE-D141-8263-50D965D162A6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ACEF3-59AD-A247-9349-8D55B2DE2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1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58352" y="685250"/>
            <a:ext cx="4541297" cy="34293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pPr marL="223922" indent="-223922"/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58351" y="685250"/>
            <a:ext cx="4541298" cy="34293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Beginning in fall 2014, the College Board’s Advanced Placement Program will offer AP Capstone™. </a:t>
            </a:r>
          </a:p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Developed at the request of College Board Higher Education membership and currently being piloted in 17 schools worldwide, AP Capstone is built on the foundation of a new two-year high school course sequence and is designed to complement and enhance the in-depth, discipline-specific study provided through other AP courses. </a:t>
            </a:r>
          </a:p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The AP Capstone curriculum fosters inquiry, research, collaboration, and writing skills through the intensive investigation of topics from multiple perspectives.</a:t>
            </a:r>
          </a:p>
          <a:p>
            <a:pPr marL="0" lvl="1"/>
            <a:endParaRPr sz="1800">
              <a:latin typeface="Arial"/>
              <a:ea typeface="Arial"/>
              <a:cs typeface="Arial"/>
              <a:sym typeface="Arial"/>
            </a:endParaRPr>
          </a:p>
          <a:p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58351" y="685250"/>
            <a:ext cx="4541298" cy="34293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r>
              <a:rPr lang="en-US" sz="1800"/>
              <a:t>AP Seminar is a foundational course that aims to equip students with the power to analyze and evaluate information with accuracy and precision in order to craft and communicate evidence-based arguments.   Using an inquiry framework of questioning, understanding, evaluating, synthesizing, and transforming,  students practice reading and analyzing  articles, research studies, foundational, literary, and philosophical texts; listening to and viewing speeches, broadcasts, and personal accounts; experiencing artistic works and performances; conducting research and evaluating evidence; constructing and supporting arguments; and collaborating and communicating.   The course topics and themes engage students in cross curricular conversations that explore the complexities of academic and real-world topics and themes through the examination of divergent perspectives.  </a:t>
            </a:r>
          </a:p>
          <a:p>
            <a:r>
              <a:rPr lang="en-US" sz="1800"/>
              <a:t> </a:t>
            </a:r>
          </a:p>
          <a:p>
            <a:r>
              <a:rPr lang="en-US" sz="1800"/>
              <a:t>Students engage in conversations about complex academic and world issues through a variety of lenses, considering multiple points of view to can gain a rich appreciation for and understanding of the complexity of important issues.  Teachers have the flexibility to choose 2-4 appropriate topics or themes that allow for deep exploration based on:</a:t>
            </a:r>
          </a:p>
          <a:p>
            <a:r>
              <a:rPr lang="en-US" sz="1800"/>
              <a:t> </a:t>
            </a:r>
          </a:p>
          <a:p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are assessed through two through-course performance assessment tasks and a written exam.  The following assessments are summative and will be used to calculate a final AP Score (using the 1-5 scale) for AP Seminar.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58351" y="685250"/>
            <a:ext cx="4541298" cy="34293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r>
              <a:rPr lang="en-US" sz="1800"/>
              <a:t>The second course in the Capstone experience allows students to explore deeply an academic topic, problem, or issue of individual interest.  Through this inquiry, students design, plan, and conduct a year-long mentored, research-based investigation to address a research question.  </a:t>
            </a:r>
          </a:p>
          <a:p>
            <a:r>
              <a:rPr lang="en-US" sz="1800"/>
              <a:t> </a:t>
            </a:r>
          </a:p>
          <a:p>
            <a:r>
              <a:rPr lang="en-US" sz="1800"/>
              <a:t>In the AP Research course, students further their skills acquired in the AP Seminar course by understanding research methodology; employing ethical research practices; and accessing, analyzing, and synthesizing information as they address a research question.  The course culminates in an academic thesis paper of approximately 5,000 words and a presentation, performance, or exhibition with an oral defense. </a:t>
            </a:r>
          </a:p>
          <a:p>
            <a:endParaRPr sz="1800"/>
          </a:p>
          <a:p>
            <a:pPr>
              <a:spcBef>
                <a:spcPts val="355"/>
              </a:spcBef>
              <a:buClr>
                <a:srgbClr val="76923C"/>
              </a:buClr>
              <a:buSzPct val="25000"/>
            </a:pPr>
            <a:r>
              <a:rPr lang="en-US" b="1" i="1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AP Seminar is a prerequisite to AP Research.</a:t>
            </a:r>
          </a:p>
          <a:p>
            <a:endParaRPr sz="1800"/>
          </a:p>
          <a:p>
            <a:endParaRPr sz="1800"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58352" y="685250"/>
            <a:ext cx="4541297" cy="34293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r>
              <a:rPr lang="en-US" sz="1800"/>
              <a:t>AP Capstone promotes student engagement with rigorous college-level curricula and allows students to choose the AP courses in pursuit of the AP Capstone Diploma. </a:t>
            </a:r>
          </a:p>
          <a:p>
            <a:endParaRPr sz="1800"/>
          </a:p>
          <a:p>
            <a:r>
              <a:rPr lang="en-US" sz="1800"/>
              <a:t>The AP Capstone Diploma Option provides a framework for students taking multiple AP Courses to distinguish themselves in the college admission process.</a:t>
            </a:r>
          </a:p>
          <a:p>
            <a:endParaRPr sz="1800"/>
          </a:p>
          <a:p>
            <a:r>
              <a:rPr lang="en-US" sz="1800"/>
              <a:t>The AP Seminar &amp; Research Certificate recognizes students for completing a rigorous college-level curricula which will serve as a foundation for success in college.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58352" y="685250"/>
            <a:ext cx="4541297" cy="34293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endParaRPr sz="1800"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58351" y="685250"/>
            <a:ext cx="4541298" cy="34293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180" y="4342778"/>
            <a:ext cx="5487639" cy="4115111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t" anchorCtr="0">
            <a:noAutofit/>
          </a:bodyPr>
          <a:lstStyle/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Presenters are encouraged to include the AP</a:t>
            </a:r>
            <a:r>
              <a:rPr lang="en-US" sz="1800" baseline="30000">
                <a:latin typeface="Calibri"/>
                <a:ea typeface="Calibri"/>
                <a:cs typeface="Calibri"/>
                <a:sym typeface="Calibri"/>
              </a:rPr>
              <a:t>®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 policies and statements of their own local and state universities where applicable to reinforce the importance of AP classes in the competitive college admission process.</a:t>
            </a:r>
          </a:p>
          <a:p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Over 100 colleges and universities have supported the pilot program and College Board expects many more to endorse AP Capstone in the coming months.  </a:t>
            </a:r>
          </a:p>
          <a:p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Students should check with individual colleges and universities to understand individual campus AP credit and placement policies.</a:t>
            </a:r>
          </a:p>
          <a:p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3884752" y="8685552"/>
            <a:ext cx="2971696" cy="456889"/>
          </a:xfrm>
          <a:prstGeom prst="rect">
            <a:avLst/>
          </a:prstGeom>
          <a:noFill/>
          <a:ln>
            <a:noFill/>
          </a:ln>
        </p:spPr>
        <p:txBody>
          <a:bodyPr lIns="91405" tIns="45703" rIns="91405" bIns="45703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990600" y="2819400"/>
            <a:ext cx="71627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14" name="Shape 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6477000"/>
            <a:ext cx="1527462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4337"/>
            <a:ext cx="9144000" cy="80486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086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buClr>
                <a:srgbClr val="6FB867"/>
              </a:buClr>
              <a:buFont typeface="Calibri"/>
              <a:buChar char="•"/>
              <a:defRPr/>
            </a:lvl2pPr>
            <a:lvl3pPr rtl="0">
              <a:spcBef>
                <a:spcPts val="0"/>
              </a:spcBef>
              <a:buClr>
                <a:srgbClr val="6FB867"/>
              </a:buClr>
              <a:buFont typeface="Calibri"/>
              <a:buChar char="•"/>
              <a:defRPr/>
            </a:lvl3pPr>
            <a:lvl4pPr rtl="0">
              <a:spcBef>
                <a:spcPts val="0"/>
              </a:spcBef>
              <a:buClr>
                <a:srgbClr val="1B416C"/>
              </a:buClr>
              <a:buFont typeface="Calibri"/>
              <a:buChar char="•"/>
              <a:defRPr/>
            </a:lvl4pPr>
            <a:lvl5pPr rtl="0">
              <a:spcBef>
                <a:spcPts val="0"/>
              </a:spcBef>
              <a:buFont typeface="Calibri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0" name="Shape 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6324600"/>
            <a:ext cx="6667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" y="6477000"/>
            <a:ext cx="1527462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1A5CA7B-DB99-5245-B32C-9C087A0382E5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CABB86-55B2-7640-808C-3E05999A5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09600" y="3886200"/>
            <a:ext cx="6019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5257800" y="6477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pPr defTabSz="914400"/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ollegeboard.org/apcapsto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youtube.com/watch?v=yPsQvn6NaLE&amp;feature=youtu.b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358713"/>
            <a:ext cx="8307387" cy="161925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 Capstone Presentation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1801676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Presented by: Deana DeWitt</a:t>
            </a:r>
          </a:p>
          <a:p>
            <a:r>
              <a:rPr lang="en-US" sz="2000" dirty="0" smtClean="0"/>
              <a:t>3/5/19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280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 Capstone Program Model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355850" y="1320800"/>
            <a:ext cx="184149" cy="261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/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" name="Shape 138"/>
          <p:cNvGrpSpPr/>
          <p:nvPr/>
        </p:nvGrpSpPr>
        <p:grpSpPr>
          <a:xfrm>
            <a:off x="0" y="1143000"/>
            <a:ext cx="9144000" cy="4761130"/>
            <a:chOff x="0" y="1143000"/>
            <a:chExt cx="9144000" cy="4761130"/>
          </a:xfrm>
        </p:grpSpPr>
        <p:sp>
          <p:nvSpPr>
            <p:cNvPr id="139" name="Shape 139"/>
            <p:cNvSpPr/>
            <p:nvPr/>
          </p:nvSpPr>
          <p:spPr>
            <a:xfrm>
              <a:off x="0" y="1143000"/>
              <a:ext cx="9144000" cy="47611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 defTabSz="914400"/>
              <a:endParaRPr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0" name="Shape 140"/>
            <p:cNvGrpSpPr/>
            <p:nvPr/>
          </p:nvGrpSpPr>
          <p:grpSpPr>
            <a:xfrm>
              <a:off x="381000" y="1895475"/>
              <a:ext cx="8534400" cy="3743325"/>
              <a:chOff x="381000" y="1828800"/>
              <a:chExt cx="8534400" cy="3743325"/>
            </a:xfrm>
          </p:grpSpPr>
          <p:pic>
            <p:nvPicPr>
              <p:cNvPr id="141" name="Shape 141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747712" y="1828800"/>
                <a:ext cx="7648575" cy="37433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2" name="Shape 142"/>
              <p:cNvSpPr txBox="1"/>
              <p:nvPr/>
            </p:nvSpPr>
            <p:spPr>
              <a:xfrm>
                <a:off x="381000" y="4117537"/>
                <a:ext cx="2286000" cy="1292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defTabSz="914400">
                  <a:buClr>
                    <a:srgbClr val="3F3F3F"/>
                  </a:buClr>
                  <a:buSzPct val="25000"/>
                  <a:buFont typeface="Calibri"/>
                  <a:buNone/>
                </a:pPr>
                <a:r>
                  <a:rPr lang="en-US" sz="1400" kern="0">
                    <a:solidFill>
                      <a:srgbClr val="3F3F3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Students who earn scores of 3 or higher on the AP Seminar and AP Research Exams and on four additional AP Exams of their choosing will receive the </a:t>
                </a:r>
              </a:p>
              <a:p>
                <a:pPr defTabSz="914400">
                  <a:buClr>
                    <a:srgbClr val="3F3F3F"/>
                  </a:buClr>
                  <a:buSzPct val="25000"/>
                  <a:buFont typeface="Calibri"/>
                  <a:buNone/>
                </a:pPr>
                <a:r>
                  <a:rPr lang="en-US" sz="1400" b="1" kern="0">
                    <a:solidFill>
                      <a:srgbClr val="3F3F3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AP Capstone Diploma™</a:t>
                </a:r>
                <a:r>
                  <a:rPr lang="en-US" sz="1400" kern="0">
                    <a:solidFill>
                      <a:srgbClr val="3F3F3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6629400" y="4180582"/>
                <a:ext cx="2286000" cy="1077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defTabSz="914400">
                  <a:buClr>
                    <a:srgbClr val="3F3F3F"/>
                  </a:buClr>
                  <a:buSzPct val="25000"/>
                  <a:buFont typeface="Calibri"/>
                  <a:buNone/>
                </a:pPr>
                <a:r>
                  <a:rPr lang="en-US" sz="1400" kern="0">
                    <a:solidFill>
                      <a:srgbClr val="3F3F3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Students who earn scores of 3 or higher on the AP Seminar and AP Research Exams only will receive the </a:t>
                </a:r>
                <a:r>
                  <a:rPr lang="en-US" sz="1400" b="1" kern="0">
                    <a:solidFill>
                      <a:srgbClr val="3F3F3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AP Seminar and Research Certificate™</a:t>
                </a: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762000" y="3048000"/>
                <a:ext cx="1752600" cy="64633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defTabSz="914400">
                  <a:buSzPct val="25000"/>
                </a:pPr>
                <a:r>
                  <a:rPr lang="en-US" b="1" kern="0">
                    <a:solidFill>
                      <a:srgbClr val="0D335E"/>
                    </a:solidFill>
                    <a:latin typeface="Arial"/>
                    <a:ea typeface="Arial"/>
                    <a:cs typeface="Arial"/>
                    <a:sym typeface="Arial"/>
                  </a:rPr>
                  <a:t>AP Capstone Diploma</a:t>
                </a:r>
                <a:r>
                  <a:rPr lang="en-US" b="1" kern="0" baseline="30000">
                    <a:solidFill>
                      <a:srgbClr val="0D335E"/>
                    </a:solidFill>
                    <a:latin typeface="Arial"/>
                    <a:ea typeface="Arial"/>
                    <a:cs typeface="Arial"/>
                    <a:sym typeface="Arial"/>
                  </a:rPr>
                  <a:t>™</a:t>
                </a: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6553200" y="2971800"/>
                <a:ext cx="1828800" cy="9233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defTabSz="914400">
                  <a:buSzPct val="25000"/>
                </a:pPr>
                <a:r>
                  <a:rPr lang="en-US" b="1" kern="0">
                    <a:solidFill>
                      <a:srgbClr val="0D335E"/>
                    </a:solidFill>
                    <a:latin typeface="Arial"/>
                    <a:ea typeface="Arial"/>
                    <a:cs typeface="Arial"/>
                    <a:sym typeface="Arial"/>
                  </a:rPr>
                  <a:t>AP Research &amp; Seminar Certificate</a:t>
                </a:r>
                <a:r>
                  <a:rPr lang="en-US" b="1" kern="0" baseline="30000">
                    <a:solidFill>
                      <a:srgbClr val="0D335E"/>
                    </a:solidFill>
                    <a:latin typeface="Arial"/>
                    <a:ea typeface="Arial"/>
                    <a:cs typeface="Arial"/>
                    <a:sym typeface="Arial"/>
                  </a:rPr>
                  <a:t>™</a:t>
                </a:r>
              </a:p>
            </p:txBody>
          </p:sp>
        </p:grpSp>
      </p:grpSp>
      <p:sp>
        <p:nvSpPr>
          <p:cNvPr id="146" name="Shape 146"/>
          <p:cNvSpPr txBox="1"/>
          <p:nvPr/>
        </p:nvSpPr>
        <p:spPr>
          <a:xfrm>
            <a:off x="304800" y="1182469"/>
            <a:ext cx="86105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indent="-400050" algn="ctr" defTabSz="914400">
              <a:buClr>
                <a:srgbClr val="63B854"/>
              </a:buClr>
              <a:buSzPct val="25000"/>
              <a:buFont typeface="Calibri"/>
              <a:buNone/>
            </a:pPr>
            <a:r>
              <a:rPr lang="en-US" b="1" kern="0">
                <a:solidFill>
                  <a:srgbClr val="72777C"/>
                </a:solidFill>
                <a:latin typeface="Calibri"/>
                <a:ea typeface="Calibri"/>
                <a:cs typeface="Calibri"/>
                <a:sym typeface="Calibri"/>
              </a:rPr>
              <a:t>A two-course sequence that provides students with the critical thinking and research skills needed to succeed in college and stand-out in the admission process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27400"/>
            <a:ext cx="914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2355850" y="1320800"/>
            <a:ext cx="184149" cy="261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/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8200" y="129540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b="1" i="0" u="none" strike="noStrike" cap="none" baseline="0">
                <a:solidFill>
                  <a:srgbClr val="375669"/>
                </a:solidFill>
                <a:latin typeface="Calibri"/>
                <a:ea typeface="Calibri"/>
                <a:cs typeface="Calibri"/>
                <a:sym typeface="Calibri"/>
              </a:rPr>
              <a:t>Distinction – </a:t>
            </a:r>
            <a:r>
              <a:rPr lang="en-US" sz="2000" b="0" i="0" u="none" strike="noStrike" cap="none" baseline="0">
                <a:solidFill>
                  <a:srgbClr val="375669"/>
                </a:solidFill>
                <a:latin typeface="Calibri"/>
                <a:ea typeface="Calibri"/>
                <a:cs typeface="Calibri"/>
                <a:sym typeface="Calibri"/>
              </a:rPr>
              <a:t>Stand out in the college admission process and have the opportunity to earn valuable college credit or placement</a:t>
            </a:r>
          </a:p>
          <a:p>
            <a:pPr marL="457200" marR="0" lvl="0" indent="-457200" algn="l" rtl="0">
              <a:spcBef>
                <a:spcPts val="2200"/>
              </a:spcBef>
              <a:spcAft>
                <a:spcPts val="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b="1" i="0" u="none" strike="noStrike" cap="none" baseline="0">
                <a:solidFill>
                  <a:srgbClr val="375669"/>
                </a:solidFill>
                <a:latin typeface="Calibri"/>
                <a:ea typeface="Calibri"/>
                <a:cs typeface="Calibri"/>
                <a:sym typeface="Calibri"/>
              </a:rPr>
              <a:t>Critical Skills – </a:t>
            </a:r>
            <a:r>
              <a:rPr lang="en-US" sz="2000" b="0" i="0" u="none" strike="noStrike" cap="none" baseline="0">
                <a:solidFill>
                  <a:srgbClr val="375669"/>
                </a:solidFill>
                <a:latin typeface="Calibri"/>
                <a:ea typeface="Calibri"/>
                <a:cs typeface="Calibri"/>
                <a:sym typeface="Calibri"/>
              </a:rPr>
              <a:t>Students acquire rigorous college-level analysis, writing, and research skills that are increasingly valued by colleges</a:t>
            </a:r>
          </a:p>
          <a:p>
            <a:pPr marL="457200" marR="0" lvl="0" indent="-457200" algn="l" rtl="0">
              <a:spcBef>
                <a:spcPts val="2200"/>
              </a:spcBef>
              <a:spcAft>
                <a:spcPts val="180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b="1" i="0" u="none" strike="noStrike" cap="none" baseline="0">
                <a:solidFill>
                  <a:srgbClr val="375669"/>
                </a:solidFill>
                <a:latin typeface="Calibri"/>
                <a:ea typeface="Calibri"/>
                <a:cs typeface="Calibri"/>
                <a:sym typeface="Calibri"/>
              </a:rPr>
              <a:t>Choice – </a:t>
            </a:r>
            <a:r>
              <a:rPr lang="en-US" sz="2000" b="0" i="0" u="none" strike="noStrike" cap="none" baseline="0">
                <a:solidFill>
                  <a:srgbClr val="375669"/>
                </a:solidFill>
                <a:latin typeface="Calibri"/>
                <a:ea typeface="Calibri"/>
                <a:cs typeface="Calibri"/>
                <a:sym typeface="Calibri"/>
              </a:rPr>
              <a:t>Students choose their own research topic and study issues and topics of interest and importance to them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 Capstone: The Benefits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533400" y="1219200"/>
            <a:ext cx="83819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Colleges rank grades in college-preparatory courses and strength of curriculum as the two top factors in the admission decision.</a:t>
            </a:r>
          </a:p>
          <a:p>
            <a:pPr marL="457200" marR="0" lvl="0" indent="-457200" algn="l" rtl="0">
              <a:spcBef>
                <a:spcPts val="2200"/>
              </a:spcBef>
              <a:spcAft>
                <a:spcPts val="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Completing the AP Capstone courses tells college admission officials that students are challenging themselves and preparing for the rigors they'll encounter at their institution and beyond.</a:t>
            </a:r>
          </a:p>
          <a:p>
            <a:pPr marL="457200" marR="0" lvl="0" indent="-457200" algn="l" rtl="0">
              <a:spcBef>
                <a:spcPts val="2200"/>
              </a:spcBef>
              <a:spcAft>
                <a:spcPts val="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AP Capstone </a:t>
            </a:r>
            <a:r>
              <a:rPr lang="en-US" sz="2000" dirty="0" smtClea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en-US" sz="2000" b="0" i="0" u="none" strike="noStrike" cap="none" baseline="0" dirty="0" smtClea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 launched in the fall of 2014 after </a:t>
            </a:r>
            <a:r>
              <a:rPr lang="en-US" sz="2000" b="0" i="0" u="none" strike="noStrike" cap="none" baseline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a successful pilot program conducted in high schools across the </a:t>
            </a:r>
            <a:r>
              <a:rPr lang="en-US" sz="2000" b="0" i="0" u="none" strike="noStrike" cap="none" baseline="0" dirty="0" smtClea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globe</a:t>
            </a:r>
          </a:p>
          <a:p>
            <a:pPr marL="457200" marR="0" lvl="0" indent="-457200" algn="l" rtl="0">
              <a:spcBef>
                <a:spcPts val="2200"/>
              </a:spcBef>
              <a:spcAft>
                <a:spcPts val="0"/>
              </a:spcAft>
              <a:buClr>
                <a:srgbClr val="6FB867"/>
              </a:buClr>
              <a:buSzPct val="100000"/>
              <a:buFont typeface="Calibri"/>
              <a:buChar char="•"/>
            </a:pPr>
            <a:r>
              <a:rPr lang="en-US" sz="2000" dirty="0" smtClea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There are now over 250 colleges and universities that recognize AP Capstone</a:t>
            </a:r>
            <a:endParaRPr lang="en-US" sz="2000" b="0" i="0" u="none" strike="noStrike" cap="none" baseline="0" dirty="0">
              <a:solidFill>
                <a:srgbClr val="1B416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r" rtl="0">
              <a:spcBef>
                <a:spcPts val="2000"/>
              </a:spcBef>
              <a:spcAft>
                <a:spcPts val="0"/>
              </a:spcAft>
              <a:buNone/>
            </a:pPr>
            <a:endParaRPr sz="1000" b="0" i="1" u="none" strike="noStrike" cap="none" baseline="0" dirty="0">
              <a:solidFill>
                <a:srgbClr val="1B416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r" rtl="0">
              <a:spcBef>
                <a:spcPts val="2000"/>
              </a:spcBef>
              <a:spcAft>
                <a:spcPts val="1800"/>
              </a:spcAft>
              <a:buSzPct val="25000"/>
              <a:buNone/>
            </a:pPr>
            <a:endParaRPr dirty="0"/>
          </a:p>
        </p:txBody>
      </p:sp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Support from Colleges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355850" y="1320800"/>
            <a:ext cx="184149" cy="261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/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990600" y="4267200"/>
            <a:ext cx="7543800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endParaRPr lang="en-US" sz="1600" b="1" kern="0" dirty="0">
              <a:solidFill>
                <a:srgbClr val="6FB86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190500" y="5562600"/>
            <a:ext cx="8763000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SzPct val="25000"/>
            </a:pPr>
            <a:r>
              <a:rPr lang="en-US" sz="14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 </a:t>
            </a:r>
            <a:r>
              <a:rPr lang="en-US" sz="1400" b="1" u="sng" kern="0" dirty="0">
                <a:solidFill>
                  <a:srgbClr val="4083CF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www.collegeboard.org/apcapstone</a:t>
            </a:r>
            <a:r>
              <a:rPr lang="en-US" sz="14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the latest list of colleges supporting the AP Capstone program.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3568" y="652121"/>
            <a:ext cx="7878172" cy="89237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6F664C"/>
                </a:solidFill>
              </a:rPr>
              <a:t>Transitioning from Senior </a:t>
            </a:r>
            <a:r>
              <a:rPr lang="en-US" sz="2800" b="1" dirty="0" smtClean="0">
                <a:solidFill>
                  <a:srgbClr val="6F664C"/>
                </a:solidFill>
              </a:rPr>
              <a:t>Exhibition</a:t>
            </a:r>
            <a:br>
              <a:rPr lang="en-US" sz="2800" b="1" dirty="0" smtClean="0">
                <a:solidFill>
                  <a:srgbClr val="6F664C"/>
                </a:solidFill>
              </a:rPr>
            </a:br>
            <a:r>
              <a:rPr lang="en-US" sz="2800" b="1" dirty="0" smtClean="0">
                <a:solidFill>
                  <a:srgbClr val="6F664C"/>
                </a:solidFill>
              </a:rPr>
              <a:t> </a:t>
            </a:r>
            <a:r>
              <a:rPr lang="en-US" sz="2800" b="1" dirty="0">
                <a:solidFill>
                  <a:srgbClr val="6F664C"/>
                </a:solidFill>
              </a:rPr>
              <a:t>to AP Capstone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568" y="1595981"/>
            <a:ext cx="8032646" cy="482226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2F5897"/>
                </a:solidFill>
              </a:rPr>
              <a:t>BACKGROUND of Exhibitions</a:t>
            </a:r>
            <a:endParaRPr lang="en-US" b="1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Senior </a:t>
            </a:r>
            <a:r>
              <a:rPr lang="en-US" dirty="0" smtClean="0">
                <a:solidFill>
                  <a:srgbClr val="2F5897"/>
                </a:solidFill>
              </a:rPr>
              <a:t>Exhibition has been </a:t>
            </a:r>
            <a:r>
              <a:rPr lang="en-US" dirty="0">
                <a:solidFill>
                  <a:srgbClr val="2F5897"/>
                </a:solidFill>
              </a:rPr>
              <a:t>a source of pride and a signature feature of the SRRHS </a:t>
            </a:r>
            <a:r>
              <a:rPr lang="en-US" dirty="0" smtClean="0">
                <a:solidFill>
                  <a:srgbClr val="2F5897"/>
                </a:solidFill>
              </a:rPr>
              <a:t>educational experience for 20+ years.</a:t>
            </a:r>
            <a:endParaRPr lang="en-US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Provides </a:t>
            </a:r>
            <a:r>
              <a:rPr lang="en-US" dirty="0">
                <a:solidFill>
                  <a:srgbClr val="2F5897"/>
                </a:solidFill>
              </a:rPr>
              <a:t>a culminating experience, allowing students to demonstrate mastery of skills and characteristics necessary for success in college and </a:t>
            </a:r>
            <a:r>
              <a:rPr lang="en-US" dirty="0" smtClean="0">
                <a:solidFill>
                  <a:srgbClr val="2F5897"/>
                </a:solidFill>
              </a:rPr>
              <a:t>career.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Exhibitions </a:t>
            </a:r>
            <a:r>
              <a:rPr lang="en-US" dirty="0">
                <a:solidFill>
                  <a:srgbClr val="2F5897"/>
                </a:solidFill>
              </a:rPr>
              <a:t>is a one-semester course (0.5 credits) </a:t>
            </a:r>
            <a:r>
              <a:rPr lang="en-US" dirty="0" smtClean="0">
                <a:solidFill>
                  <a:srgbClr val="2F5897"/>
                </a:solidFill>
              </a:rPr>
              <a:t>required for graduation.  Students </a:t>
            </a:r>
            <a:r>
              <a:rPr lang="en-US" dirty="0">
                <a:solidFill>
                  <a:srgbClr val="2F5897"/>
                </a:solidFill>
              </a:rPr>
              <a:t>go through the process of proposing, planning, and completing a college-level research paper or </a:t>
            </a:r>
            <a:r>
              <a:rPr lang="en-US" dirty="0" smtClean="0">
                <a:solidFill>
                  <a:srgbClr val="2F5897"/>
                </a:solidFill>
              </a:rPr>
              <a:t>project.  Students then present </a:t>
            </a:r>
            <a:r>
              <a:rPr lang="en-US" dirty="0">
                <a:solidFill>
                  <a:srgbClr val="2F5897"/>
                </a:solidFill>
              </a:rPr>
              <a:t>their Exhibition to a panel of </a:t>
            </a:r>
            <a:r>
              <a:rPr lang="en-US" dirty="0" smtClean="0">
                <a:solidFill>
                  <a:srgbClr val="2F5897"/>
                </a:solidFill>
              </a:rPr>
              <a:t>judges.</a:t>
            </a:r>
            <a:endParaRPr lang="en-US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Students attend </a:t>
            </a:r>
            <a:r>
              <a:rPr lang="en-US" dirty="0" smtClean="0">
                <a:solidFill>
                  <a:srgbClr val="2F5897"/>
                </a:solidFill>
              </a:rPr>
              <a:t>class </a:t>
            </a:r>
            <a:r>
              <a:rPr lang="en-US" dirty="0">
                <a:solidFill>
                  <a:srgbClr val="2F5897"/>
                </a:solidFill>
              </a:rPr>
              <a:t>and are </a:t>
            </a:r>
            <a:r>
              <a:rPr lang="en-US" dirty="0" smtClean="0">
                <a:solidFill>
                  <a:srgbClr val="2F5897"/>
                </a:solidFill>
              </a:rPr>
              <a:t>also assigned </a:t>
            </a:r>
            <a:r>
              <a:rPr lang="en-US" dirty="0">
                <a:solidFill>
                  <a:srgbClr val="2F5897"/>
                </a:solidFill>
              </a:rPr>
              <a:t>a faculty sponsor for support in completing their Exhibition.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5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3568" y="652121"/>
            <a:ext cx="7878172" cy="89237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6F664C"/>
                </a:solidFill>
              </a:rPr>
              <a:t>Transitioning from Senior </a:t>
            </a:r>
            <a:r>
              <a:rPr lang="en-US" sz="2800" b="1" dirty="0" smtClean="0">
                <a:solidFill>
                  <a:srgbClr val="6F664C"/>
                </a:solidFill>
              </a:rPr>
              <a:t>Exhibition</a:t>
            </a:r>
            <a:br>
              <a:rPr lang="en-US" sz="2800" b="1" dirty="0" smtClean="0">
                <a:solidFill>
                  <a:srgbClr val="6F664C"/>
                </a:solidFill>
              </a:rPr>
            </a:br>
            <a:r>
              <a:rPr lang="en-US" sz="2800" b="1" dirty="0" smtClean="0">
                <a:solidFill>
                  <a:srgbClr val="6F664C"/>
                </a:solidFill>
              </a:rPr>
              <a:t> </a:t>
            </a:r>
            <a:r>
              <a:rPr lang="en-US" sz="2800" b="1" dirty="0">
                <a:solidFill>
                  <a:srgbClr val="6F664C"/>
                </a:solidFill>
              </a:rPr>
              <a:t>to AP Capstone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568" y="1664626"/>
            <a:ext cx="8032646" cy="482226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2F5897"/>
                </a:solidFill>
              </a:rPr>
              <a:t>CHALLENGES with Exhibitions</a:t>
            </a:r>
            <a:endParaRPr lang="en-US" b="1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Changing demographic and </a:t>
            </a:r>
            <a:r>
              <a:rPr lang="en-US" dirty="0" smtClean="0">
                <a:solidFill>
                  <a:srgbClr val="2F5897"/>
                </a:solidFill>
              </a:rPr>
              <a:t>diverse student </a:t>
            </a:r>
            <a:r>
              <a:rPr lang="en-US" dirty="0">
                <a:solidFill>
                  <a:srgbClr val="2F5897"/>
                </a:solidFill>
              </a:rPr>
              <a:t>needs</a:t>
            </a: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Competing with nearby and online schools that do not have this graduation requirement</a:t>
            </a: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Student interest in increased offerings of </a:t>
            </a:r>
            <a:r>
              <a:rPr lang="en-US" dirty="0" smtClean="0">
                <a:solidFill>
                  <a:srgbClr val="2F5897"/>
                </a:solidFill>
              </a:rPr>
              <a:t>CTE </a:t>
            </a:r>
            <a:r>
              <a:rPr lang="en-US" dirty="0">
                <a:solidFill>
                  <a:srgbClr val="2F5897"/>
                </a:solidFill>
              </a:rPr>
              <a:t>courses </a:t>
            </a:r>
            <a:r>
              <a:rPr lang="en-US" dirty="0" smtClean="0">
                <a:solidFill>
                  <a:srgbClr val="2F5897"/>
                </a:solidFill>
              </a:rPr>
              <a:t>that result in </a:t>
            </a:r>
            <a:r>
              <a:rPr lang="en-US" dirty="0">
                <a:solidFill>
                  <a:srgbClr val="2F5897"/>
                </a:solidFill>
              </a:rPr>
              <a:t>industry certification</a:t>
            </a: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Increasing faculty workload </a:t>
            </a: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Faculty lacks expertise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Expectations inconsistent </a:t>
            </a:r>
            <a:r>
              <a:rPr lang="en-US" dirty="0" smtClean="0">
                <a:solidFill>
                  <a:srgbClr val="2F5897"/>
                </a:solidFill>
              </a:rPr>
              <a:t>with the </a:t>
            </a:r>
            <a:r>
              <a:rPr lang="en-US" dirty="0">
                <a:solidFill>
                  <a:srgbClr val="2F5897"/>
                </a:solidFill>
              </a:rPr>
              <a:t>level of rigor in previous courses (K-12)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5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3568" y="652121"/>
            <a:ext cx="7878172" cy="89237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6F664C"/>
                </a:solidFill>
              </a:rPr>
              <a:t>Transitioning from Senior </a:t>
            </a:r>
            <a:r>
              <a:rPr lang="en-US" sz="2800" b="1" dirty="0" smtClean="0">
                <a:solidFill>
                  <a:srgbClr val="6F664C"/>
                </a:solidFill>
              </a:rPr>
              <a:t>Exhibition</a:t>
            </a:r>
            <a:br>
              <a:rPr lang="en-US" sz="2800" b="1" dirty="0" smtClean="0">
                <a:solidFill>
                  <a:srgbClr val="6F664C"/>
                </a:solidFill>
              </a:rPr>
            </a:br>
            <a:r>
              <a:rPr lang="en-US" sz="2800" b="1" dirty="0" smtClean="0">
                <a:solidFill>
                  <a:srgbClr val="6F664C"/>
                </a:solidFill>
              </a:rPr>
              <a:t> </a:t>
            </a:r>
            <a:r>
              <a:rPr lang="en-US" sz="2800" b="1" dirty="0">
                <a:solidFill>
                  <a:srgbClr val="6F664C"/>
                </a:solidFill>
              </a:rPr>
              <a:t>to AP Capstone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568" y="1664626"/>
            <a:ext cx="8032646" cy="482226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2F5897"/>
                </a:solidFill>
              </a:rPr>
              <a:t>SOLUTIONS of AP Capstone</a:t>
            </a:r>
            <a:endParaRPr lang="en-US" b="1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Two-year study to prepare for the culminating project, increasing the depth/breadth of the experience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F5897"/>
                </a:solidFill>
              </a:rPr>
              <a:t>Norm-referenced, rigorous expectations backed by College </a:t>
            </a:r>
            <a:r>
              <a:rPr lang="en-US" dirty="0" smtClean="0">
                <a:solidFill>
                  <a:srgbClr val="2F5897"/>
                </a:solidFill>
              </a:rPr>
              <a:t>Board</a:t>
            </a:r>
            <a:endParaRPr lang="en-US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College credit at over 250 colleges/universities worldwide</a:t>
            </a:r>
            <a:endParaRPr lang="en-US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Increased flexibility in scheduling for students who wish to enroll in CTE programming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Multiple pathways to high school graduation, college, and careers</a:t>
            </a:r>
            <a:endParaRPr lang="en-US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Reduced workload for staff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2F5897"/>
                </a:solidFill>
              </a:rPr>
              <a:t>Increased focus and expectation for more rigorous instruction in every class/content area (K-12)</a:t>
            </a:r>
            <a:endParaRPr lang="en-US" dirty="0">
              <a:solidFill>
                <a:srgbClr val="2F5897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7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38400"/>
            <a:ext cx="9144000" cy="198754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90600" y="2819400"/>
            <a:ext cx="71627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3600" b="1" i="0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 Capstone Program</a:t>
            </a:r>
            <a:r>
              <a:rPr lang="en-US" sz="36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://www.youtube.com/watch?v=yPsQvn6NaLE&amp;feature=</a:t>
            </a:r>
            <a:r>
              <a:rPr lang="en-US" dirty="0" smtClean="0">
                <a:hlinkClick r:id="rId2"/>
              </a:rPr>
              <a:t>youtu.be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0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Introducing - AP Capstone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2355850" y="1320800"/>
            <a:ext cx="184149" cy="261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/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" name="Shape 97"/>
          <p:cNvGrpSpPr/>
          <p:nvPr/>
        </p:nvGrpSpPr>
        <p:grpSpPr>
          <a:xfrm>
            <a:off x="0" y="2971801"/>
            <a:ext cx="8991599" cy="914399"/>
            <a:chOff x="0" y="0"/>
            <a:chExt cx="8991599" cy="990599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4724102" cy="990599"/>
            </a:xfrm>
            <a:prstGeom prst="chevron">
              <a:avLst>
                <a:gd name="adj" fmla="val 50000"/>
              </a:avLst>
            </a:prstGeom>
            <a:solidFill>
              <a:srgbClr val="6FB867"/>
            </a:solidFill>
            <a:ln w="25400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6000" tIns="32000" rIns="32000" bIns="320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spcAft>
                  <a:spcPts val="840"/>
                </a:spcAft>
                <a:buSzPct val="25000"/>
              </a:pPr>
              <a:r>
                <a:rPr lang="en-US" sz="2400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Emphasizes Critical Skills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4267496" y="0"/>
              <a:ext cx="4724102" cy="990599"/>
            </a:xfrm>
            <a:prstGeom prst="chevron">
              <a:avLst>
                <a:gd name="adj" fmla="val 50000"/>
              </a:avLst>
            </a:prstGeom>
            <a:solidFill>
              <a:srgbClr val="1B416C"/>
            </a:solidFill>
            <a:ln w="25400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6000" tIns="32000" rIns="32000" bIns="320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spcAft>
                  <a:spcPts val="840"/>
                </a:spcAft>
                <a:buSzPct val="25000"/>
              </a:pPr>
              <a:r>
                <a:rPr lang="en-US" sz="2400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Complements the in-depth subject-matter study in AP</a:t>
              </a:r>
            </a:p>
          </p:txBody>
        </p:sp>
      </p:grpSp>
      <p:sp>
        <p:nvSpPr>
          <p:cNvPr id="100" name="Shape 100"/>
          <p:cNvSpPr/>
          <p:nvPr/>
        </p:nvSpPr>
        <p:spPr>
          <a:xfrm>
            <a:off x="381000" y="3810000"/>
            <a:ext cx="81533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indent="-400050" defTabSz="914400"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Considering multiple perspectives</a:t>
            </a:r>
          </a:p>
          <a:p>
            <a:pPr marL="274320" indent="-40005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Careful evaluation of information </a:t>
            </a:r>
          </a:p>
          <a:p>
            <a:pPr marL="400050" indent="-40005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Writing evidence-based arguments</a:t>
            </a:r>
          </a:p>
          <a:p>
            <a:pPr marL="400050" indent="-40005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Identifying and solving problems</a:t>
            </a:r>
          </a:p>
          <a:p>
            <a:pPr marL="400050" indent="-40005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Oral communication and defending an argument</a:t>
            </a:r>
          </a:p>
          <a:p>
            <a:pPr marL="400050" indent="-40005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Collaboration and teamwork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342900" y="1447801"/>
            <a:ext cx="87249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Clr>
                <a:srgbClr val="63B854"/>
              </a:buClr>
              <a:buSzPct val="25000"/>
              <a:buFont typeface="Calibri"/>
              <a:buNone/>
            </a:pPr>
            <a:r>
              <a:rPr lang="en-US" sz="20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</a:t>
            </a:r>
            <a:r>
              <a:rPr lang="en-US" sz="22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1" kern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is an innovative program </a:t>
            </a:r>
            <a:r>
              <a:rPr lang="en-US" sz="2200" kern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that </a:t>
            </a:r>
            <a:r>
              <a:rPr lang="en-US" sz="2200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allows students to engage in rigorous college-level study of </a:t>
            </a:r>
            <a:r>
              <a:rPr lang="en-US" sz="22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the critical skills </a:t>
            </a:r>
            <a:r>
              <a:rPr lang="en-US" sz="2200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necessary for success in college. The program of study includes a two-course sequence: </a:t>
            </a:r>
          </a:p>
          <a:p>
            <a:pPr algn="ctr" defTabSz="914400">
              <a:spcBef>
                <a:spcPts val="1200"/>
              </a:spcBef>
              <a:buClr>
                <a:srgbClr val="63B854"/>
              </a:buClr>
              <a:buSzPct val="25000"/>
              <a:buFont typeface="Calibri"/>
              <a:buNone/>
            </a:pPr>
            <a:r>
              <a:rPr lang="en-US" sz="22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AP Seminar</a:t>
            </a:r>
            <a:r>
              <a:rPr lang="en-US" sz="2200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200" b="1" kern="0" dirty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AP Research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71600"/>
            <a:ext cx="2327562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35052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spcBef>
                <a:spcPts val="0"/>
              </a:spcBef>
              <a:spcAft>
                <a:spcPts val="0"/>
              </a:spcAft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1800" b="0" i="0" u="none" strike="noStrike" cap="none" baseline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Investigate real-world topics from multiple perspectives</a:t>
            </a: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1800" b="0" i="0" u="none" strike="noStrike" cap="none" baseline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Carefully analyze information, write evidence-based arguments and effectively communicate them</a:t>
            </a: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1800" b="0" i="0" u="none" strike="noStrike" cap="none" baseline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Work independently and with a team to research a topic, develop a written report and deliver a presentation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 Seminar – Starting Fall </a:t>
            </a:r>
            <a:r>
              <a:rPr lang="en-US" sz="2800" b="1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lang="en-US" sz="2800" b="1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228600" y="1447800"/>
            <a:ext cx="3959352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r>
              <a:rPr lang="en-US" sz="2800" b="1" ker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Students learn how to: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562600" y="19812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 defTabSz="914400">
              <a:buClr>
                <a:srgbClr val="63B854"/>
              </a:buClr>
              <a:buSzPct val="100000"/>
              <a:buFont typeface="Calibri"/>
              <a:buAutoNum type="arabicPeriod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Team Project &amp; Presentation</a:t>
            </a:r>
          </a:p>
          <a:p>
            <a:pPr marL="914400" lvl="1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•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25%</a:t>
            </a:r>
          </a:p>
          <a:p>
            <a:pPr marL="457200" indent="-457200" defTabSz="914400">
              <a:spcBef>
                <a:spcPts val="400"/>
              </a:spcBef>
            </a:pPr>
            <a:endParaRPr sz="2200" kern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 defTabSz="914400">
              <a:spcBef>
                <a:spcPts val="400"/>
              </a:spcBef>
              <a:buSzPct val="25000"/>
            </a:pPr>
            <a:r>
              <a:rPr lang="en-US" sz="2200" kern="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2.    </a:t>
            </a: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Individual Essay &amp;      Presentation</a:t>
            </a:r>
          </a:p>
          <a:p>
            <a:pPr marL="914400" lvl="1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•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35%</a:t>
            </a:r>
          </a:p>
          <a:p>
            <a:pPr marL="463550" indent="-463550" defTabSz="914400">
              <a:spcBef>
                <a:spcPts val="400"/>
              </a:spcBef>
            </a:pPr>
            <a:endParaRPr sz="2200" kern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3550" indent="-46355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AutoNum type="arabicPeriod" startAt="3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Written Exam</a:t>
            </a:r>
          </a:p>
          <a:p>
            <a:pPr marL="914400" lvl="1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•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40%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413248" y="1447800"/>
            <a:ext cx="3502152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r>
              <a:rPr lang="en-US" sz="2800" b="1" ker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Exam score based on: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4800" y="2362200"/>
            <a:ext cx="990599" cy="9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6200" y="4038600"/>
            <a:ext cx="1142999" cy="98617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381000" y="5635823"/>
            <a:ext cx="4114800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r>
              <a:rPr lang="en-US" sz="1400" b="1" i="1" kern="0" dirty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Teachers &amp; Students select and study 2-4 topics.</a:t>
            </a:r>
          </a:p>
        </p:txBody>
      </p:sp>
      <p:sp>
        <p:nvSpPr>
          <p:cNvPr id="116" name="Shape 116"/>
          <p:cNvSpPr/>
          <p:nvPr/>
        </p:nvSpPr>
        <p:spPr>
          <a:xfrm>
            <a:off x="3581400" y="1828800"/>
            <a:ext cx="1600199" cy="1904999"/>
          </a:xfrm>
          <a:prstGeom prst="round2DiagRect">
            <a:avLst>
              <a:gd name="adj1" fmla="val 23055"/>
              <a:gd name="adj2" fmla="val 0"/>
            </a:avLst>
          </a:prstGeom>
          <a:solidFill>
            <a:schemeClr val="accent6"/>
          </a:solidFill>
          <a:ln w="9525" cap="flat">
            <a:solidFill>
              <a:srgbClr val="3A7FC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914400">
              <a:buSzPct val="25000"/>
            </a:pPr>
            <a:r>
              <a:rPr lang="en-US" sz="1200" b="1" u="sng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 Topics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Democracy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Revolution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Freedom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Protest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</a:p>
          <a:p>
            <a:pPr algn="ctr" defTabSz="914400">
              <a:buSzPct val="25000"/>
            </a:pPr>
            <a:r>
              <a:rPr lang="en-US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Sustainability</a:t>
            </a:r>
          </a:p>
        </p:txBody>
      </p:sp>
      <p:sp>
        <p:nvSpPr>
          <p:cNvPr id="117" name="Shape 117"/>
          <p:cNvSpPr/>
          <p:nvPr/>
        </p:nvSpPr>
        <p:spPr>
          <a:xfrm>
            <a:off x="3048000" y="1140023"/>
            <a:ext cx="263828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SzPct val="25000"/>
            </a:pPr>
            <a:r>
              <a:rPr lang="en-US" sz="1400" b="1" i="1" kern="0">
                <a:solidFill>
                  <a:srgbClr val="6FB867"/>
                </a:solidFill>
                <a:latin typeface="Calibri"/>
                <a:ea typeface="Calibri"/>
                <a:cs typeface="Calibri"/>
                <a:sym typeface="Calibri"/>
              </a:rPr>
              <a:t>Typically taken in grade 10 or 11.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3962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spcBef>
                <a:spcPts val="0"/>
              </a:spcBef>
              <a:spcAft>
                <a:spcPts val="0"/>
              </a:spcAft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0" i="0" u="none" strike="noStrike" cap="none" baseline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Design, plan, and conduct a year-long mentored, research-based investigation</a:t>
            </a: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0" i="0" u="none" strike="noStrike" cap="none" baseline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Apply research methods and practices to address a real-world topic selected by the student</a:t>
            </a: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spcBef>
                <a:spcPts val="400"/>
              </a:spcBef>
              <a:spcAft>
                <a:spcPts val="0"/>
              </a:spcAft>
              <a:buClr>
                <a:srgbClr val="63B854"/>
              </a:buClr>
              <a:buSzPct val="100000"/>
              <a:buFont typeface="Calibri"/>
              <a:buChar char=""/>
            </a:pPr>
            <a:r>
              <a:rPr lang="en-US" sz="2000" b="0" i="0" u="none" strike="noStrike" cap="none" baseline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Write a college-level research paper, present and orally defend the findings and research methodology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2202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 Research – Starting Fall </a:t>
            </a:r>
            <a:r>
              <a:rPr lang="en-US" sz="2800" b="1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lang="en-US" sz="2800" b="1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228600" y="1219200"/>
            <a:ext cx="3959352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r>
              <a:rPr lang="en-US" sz="2800" b="1" ker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Students learn how to: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876800" y="1752600"/>
            <a:ext cx="3962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 defTabSz="914400">
              <a:buClr>
                <a:srgbClr val="63B854"/>
              </a:buClr>
              <a:buSzPct val="100000"/>
              <a:buFont typeface="Calibri"/>
              <a:buAutoNum type="arabicPeriod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Research Process</a:t>
            </a:r>
          </a:p>
          <a:p>
            <a:pPr marL="914400" lvl="1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•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15%</a:t>
            </a:r>
          </a:p>
          <a:p>
            <a:pPr marL="457200" indent="-457200" defTabSz="914400">
              <a:spcBef>
                <a:spcPts val="400"/>
              </a:spcBef>
            </a:pPr>
            <a:endParaRPr sz="2200" kern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AutoNum type="arabicPeriod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Academic Thesis Paper (~5,000 words)</a:t>
            </a:r>
          </a:p>
          <a:p>
            <a:pPr marL="914400" lvl="1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•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70%</a:t>
            </a:r>
          </a:p>
          <a:p>
            <a:pPr marL="457200" indent="-317500" defTabSz="914400">
              <a:spcBef>
                <a:spcPts val="400"/>
              </a:spcBef>
              <a:buClr>
                <a:srgbClr val="63B854"/>
              </a:buClr>
              <a:buFont typeface="Arial"/>
              <a:buNone/>
            </a:pPr>
            <a:endParaRPr sz="2200" kern="0">
              <a:solidFill>
                <a:srgbClr val="0041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AutoNum type="arabicPeriod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Public Presentation and Oral Defense</a:t>
            </a:r>
          </a:p>
          <a:p>
            <a:pPr marL="914400" lvl="1" indent="-457200" defTabSz="914400">
              <a:spcBef>
                <a:spcPts val="400"/>
              </a:spcBef>
              <a:buClr>
                <a:srgbClr val="63B854"/>
              </a:buClr>
              <a:buSzPct val="100000"/>
              <a:buFont typeface="Calibri"/>
              <a:buChar char="•"/>
            </a:pPr>
            <a:r>
              <a:rPr lang="en-US" sz="2200" kern="0">
                <a:solidFill>
                  <a:srgbClr val="004165"/>
                </a:solidFill>
                <a:latin typeface="Calibri"/>
                <a:ea typeface="Calibri"/>
                <a:cs typeface="Calibri"/>
                <a:sym typeface="Calibri"/>
              </a:rPr>
              <a:t>15%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876800" y="1219200"/>
            <a:ext cx="3959352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r>
              <a:rPr lang="en-US" sz="2800" b="1" kern="0">
                <a:solidFill>
                  <a:srgbClr val="1B416C"/>
                </a:solidFill>
                <a:latin typeface="Calibri"/>
                <a:ea typeface="Calibri"/>
                <a:cs typeface="Calibri"/>
                <a:sym typeface="Calibri"/>
              </a:rPr>
              <a:t>Exam score based on: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0" y="1676400"/>
            <a:ext cx="10668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6200" y="4800600"/>
            <a:ext cx="11049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>
            <a:off x="2895600" y="5635823"/>
            <a:ext cx="3520771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defTabSz="914400">
              <a:buSzPct val="25000"/>
            </a:pPr>
            <a:r>
              <a:rPr lang="en-US" sz="1400" b="1" i="1" kern="0">
                <a:solidFill>
                  <a:srgbClr val="5A8127"/>
                </a:solidFill>
                <a:latin typeface="Calibri"/>
                <a:ea typeface="Calibri"/>
                <a:cs typeface="Calibri"/>
                <a:sym typeface="Calibri"/>
              </a:rPr>
              <a:t>AP Seminar is a prerequisite to AP Research.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083CF"/>
      </a:hlink>
      <a:folHlink>
        <a:srgbClr val="FEC60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44</TotalTime>
  <Words>1215</Words>
  <Application>Microsoft Macintosh PowerPoint</Application>
  <PresentationFormat>On-screen Show (4:3)</PresentationFormat>
  <Paragraphs>150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Austin</vt:lpstr>
      <vt:lpstr>Office Theme</vt:lpstr>
      <vt:lpstr>AP Capstone Presentation</vt:lpstr>
      <vt:lpstr>Transitioning from Senior Exhibition  to AP Capstone</vt:lpstr>
      <vt:lpstr>Transitioning from Senior Exhibition  to AP Capstone</vt:lpstr>
      <vt:lpstr>Transitioning from Senior Exhibition  to AP Capstone</vt:lpstr>
      <vt:lpstr>What is the AP Capstone Program?</vt:lpstr>
      <vt:lpstr>PowerPoint Presentation</vt:lpstr>
      <vt:lpstr>Introducing - AP Capstone</vt:lpstr>
      <vt:lpstr>AP Seminar – Starting Fall 2019</vt:lpstr>
      <vt:lpstr>AP Research – Starting Fall 2020</vt:lpstr>
      <vt:lpstr>AP Capstone Program Model</vt:lpstr>
      <vt:lpstr>AP Capstone: The Benefits</vt:lpstr>
      <vt:lpstr>Support from Colleges</vt:lpstr>
    </vt:vector>
  </TitlesOfParts>
  <Company>SOCUSD#9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Capstone Presentation</dc:title>
  <dc:creator>Staff Admin</dc:creator>
  <cp:lastModifiedBy>Sally Cadigan</cp:lastModifiedBy>
  <cp:revision>5</cp:revision>
  <cp:lastPrinted>2019-03-04T17:35:54Z</cp:lastPrinted>
  <dcterms:created xsi:type="dcterms:W3CDTF">2019-03-04T16:57:39Z</dcterms:created>
  <dcterms:modified xsi:type="dcterms:W3CDTF">2019-03-04T17:37:02Z</dcterms:modified>
</cp:coreProperties>
</file>