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3" r:id="rId9"/>
    <p:sldId id="267" r:id="rId10"/>
    <p:sldId id="264" r:id="rId11"/>
    <p:sldId id="262" r:id="rId12"/>
    <p:sldId id="269" r:id="rId13"/>
    <p:sldId id="268" r:id="rId14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96" d="100"/>
          <a:sy n="96" d="100"/>
        </p:scale>
        <p:origin x="-104" y="-6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29" y="3194649"/>
            <a:ext cx="4483100" cy="3352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9814" y="1438375"/>
            <a:ext cx="7766936" cy="1646302"/>
          </a:xfrm>
        </p:spPr>
        <p:txBody>
          <a:bodyPr/>
          <a:lstStyle/>
          <a:p>
            <a:r>
              <a:rPr lang="en-US" dirty="0" smtClean="0"/>
              <a:t>Together We Can!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1572" y="3429000"/>
            <a:ext cx="7766936" cy="1096899"/>
          </a:xfrm>
        </p:spPr>
        <p:txBody>
          <a:bodyPr/>
          <a:lstStyle/>
          <a:p>
            <a:r>
              <a:rPr lang="en-US" dirty="0" smtClean="0"/>
              <a:t>Solutions to Balance the 2019 Budget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381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Ratios – </a:t>
            </a:r>
            <a:br>
              <a:rPr lang="en-US" dirty="0" smtClean="0"/>
            </a:br>
            <a:r>
              <a:rPr lang="en-US" sz="2400" dirty="0" smtClean="0"/>
              <a:t>Arizona Average is 1 Teacher for </a:t>
            </a:r>
            <a:r>
              <a:rPr lang="en-US" sz="2400" dirty="0"/>
              <a:t>e</a:t>
            </a:r>
            <a:r>
              <a:rPr lang="en-US" sz="2400" dirty="0" smtClean="0"/>
              <a:t>very 18.5 Students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3807837"/>
              </p:ext>
            </p:extLst>
          </p:nvPr>
        </p:nvGraphicFramePr>
        <p:xfrm>
          <a:off x="763357" y="1757149"/>
          <a:ext cx="8103057" cy="4699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6950"/>
                <a:gridCol w="1716950"/>
                <a:gridCol w="1174843"/>
                <a:gridCol w="1436914"/>
                <a:gridCol w="2057400"/>
              </a:tblGrid>
              <a:tr h="675808">
                <a:tc>
                  <a:txBody>
                    <a:bodyPr/>
                    <a:lstStyle/>
                    <a:p>
                      <a:r>
                        <a:rPr lang="en-US" dirty="0" smtClean="0"/>
                        <a:t>Grades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FY19  Students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Staffing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 Ratio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Variance</a:t>
                      </a:r>
                      <a:endParaRPr lang="en-US" dirty="0"/>
                    </a:p>
                  </a:txBody>
                  <a:tcPr/>
                </a:tc>
              </a:tr>
              <a:tr h="336112">
                <a:tc>
                  <a:txBody>
                    <a:bodyPr/>
                    <a:lstStyle/>
                    <a:p>
                      <a:r>
                        <a:rPr lang="en-US" dirty="0" smtClean="0"/>
                        <a:t>K-3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10.1 (1/22)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7.4</a:t>
                      </a:r>
                      <a:endParaRPr lang="en-US" dirty="0"/>
                    </a:p>
                  </a:txBody>
                  <a:tcPr/>
                </a:tc>
              </a:tr>
              <a:tr h="336112">
                <a:tc>
                  <a:txBody>
                    <a:bodyPr/>
                    <a:lstStyle/>
                    <a:p>
                      <a:r>
                        <a:rPr lang="en-US" dirty="0" smtClean="0"/>
                        <a:t>4-6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9.0 (1/25)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7.4</a:t>
                      </a:r>
                      <a:endParaRPr lang="en-US" dirty="0"/>
                    </a:p>
                  </a:txBody>
                  <a:tcPr/>
                </a:tc>
              </a:tr>
              <a:tr h="336112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14.8</a:t>
                      </a:r>
                      <a:endParaRPr lang="en-US" i="1" dirty="0"/>
                    </a:p>
                  </a:txBody>
                  <a:tcPr/>
                </a:tc>
              </a:tr>
              <a:tr h="84028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Teacher</a:t>
                      </a:r>
                      <a:r>
                        <a:rPr lang="en-US" b="1" baseline="0" dirty="0" smtClean="0"/>
                        <a:t> to Student Ratio </a:t>
                      </a:r>
                    </a:p>
                    <a:p>
                      <a:r>
                        <a:rPr lang="en-US" b="1" baseline="0" dirty="0" smtClean="0"/>
                        <a:t>K-6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r>
                        <a:rPr lang="en-US" b="1" dirty="0" smtClean="0"/>
                        <a:t>13.22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36112">
                <a:tc>
                  <a:txBody>
                    <a:bodyPr/>
                    <a:lstStyle/>
                    <a:p>
                      <a:r>
                        <a:rPr lang="en-US" dirty="0" smtClean="0"/>
                        <a:t>7-8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4.9 (1/27)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.6</a:t>
                      </a:r>
                      <a:endParaRPr lang="en-US" dirty="0"/>
                    </a:p>
                  </a:txBody>
                  <a:tcPr/>
                </a:tc>
              </a:tr>
              <a:tr h="336112">
                <a:tc>
                  <a:txBody>
                    <a:bodyPr/>
                    <a:lstStyle/>
                    <a:p>
                      <a:r>
                        <a:rPr lang="en-US" dirty="0" smtClean="0"/>
                        <a:t>9-12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10.3 (1/29)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11.5</a:t>
                      </a:r>
                      <a:endParaRPr lang="en-US" dirty="0"/>
                    </a:p>
                  </a:txBody>
                  <a:tcPr/>
                </a:tc>
              </a:tr>
              <a:tr h="336112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12.1</a:t>
                      </a:r>
                      <a:endParaRPr lang="en-US" i="1" dirty="0"/>
                    </a:p>
                  </a:txBody>
                  <a:tcPr/>
                </a:tc>
              </a:tr>
              <a:tr h="84028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Teacher to Student Ratio</a:t>
                      </a:r>
                      <a:r>
                        <a:rPr lang="en-US" b="1" baseline="0" dirty="0" smtClean="0"/>
                        <a:t> </a:t>
                      </a:r>
                    </a:p>
                    <a:p>
                      <a:r>
                        <a:rPr lang="en-US" b="1" baseline="0" dirty="0" smtClean="0"/>
                        <a:t>7-12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r>
                        <a:rPr lang="en-US" b="1" dirty="0" smtClean="0"/>
                        <a:t>15.70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26.9 Total</a:t>
                      </a:r>
                      <a:endParaRPr lang="en-US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822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Teacher Reductions - $515,000</a:t>
            </a:r>
            <a:br>
              <a:rPr lang="en-US" dirty="0" smtClean="0"/>
            </a:br>
            <a:r>
              <a:rPr lang="en-US" sz="2700" dirty="0" smtClean="0"/>
              <a:t>17% Less than Non-Teacher Reductions although Teachers are more than 50% of Total Spending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320" y="2087593"/>
            <a:ext cx="8523503" cy="4649638"/>
          </a:xfrm>
        </p:spPr>
        <p:txBody>
          <a:bodyPr>
            <a:normAutofit/>
          </a:bodyPr>
          <a:lstStyle/>
          <a:p>
            <a:r>
              <a:rPr lang="en-US" dirty="0" smtClean="0"/>
              <a:t>Goals:  </a:t>
            </a:r>
          </a:p>
          <a:p>
            <a:pPr lvl="1"/>
            <a:r>
              <a:rPr lang="en-US" dirty="0" smtClean="0"/>
              <a:t>Maintain Smallest Class Sizes Possible </a:t>
            </a:r>
          </a:p>
          <a:p>
            <a:pPr lvl="1"/>
            <a:r>
              <a:rPr lang="en-US" dirty="0" smtClean="0"/>
              <a:t>Continue as many Elective and Specials Classes as Possible</a:t>
            </a:r>
          </a:p>
          <a:p>
            <a:pPr lvl="1"/>
            <a:r>
              <a:rPr lang="en-US" dirty="0" smtClean="0"/>
              <a:t>Keep Multi Grade Classes to a Minimum</a:t>
            </a:r>
          </a:p>
          <a:p>
            <a:pPr lvl="2"/>
            <a:r>
              <a:rPr lang="en-US" dirty="0" smtClean="0"/>
              <a:t>Reduce Staffing by 10.3 Teachers (versus 26.9 indicated by simplest ratio method)</a:t>
            </a:r>
          </a:p>
          <a:p>
            <a:pPr lvl="3"/>
            <a:r>
              <a:rPr lang="en-US" dirty="0" smtClean="0"/>
              <a:t>Ratios Don’t Consider Prep Periods</a:t>
            </a:r>
          </a:p>
          <a:p>
            <a:pPr lvl="3"/>
            <a:r>
              <a:rPr lang="en-US" dirty="0" smtClean="0"/>
              <a:t>Ratios Don’t Consider Multi School Grade Bands</a:t>
            </a:r>
          </a:p>
          <a:p>
            <a:pPr lvl="3"/>
            <a:r>
              <a:rPr lang="en-US" dirty="0" smtClean="0"/>
              <a:t>Ratios Don’t Consider Sedona’s Specific Graduation Requirements</a:t>
            </a:r>
          </a:p>
          <a:p>
            <a:pPr lvl="3"/>
            <a:r>
              <a:rPr lang="en-US" dirty="0" smtClean="0"/>
              <a:t>Ratios Don’t Consider Mandated Service Requirements like Special Education and ELL </a:t>
            </a:r>
          </a:p>
          <a:p>
            <a:pPr lvl="4"/>
            <a:r>
              <a:rPr lang="en-US" dirty="0" smtClean="0"/>
              <a:t>Big Park – 2 Teacher FTEs</a:t>
            </a:r>
          </a:p>
          <a:p>
            <a:pPr lvl="4"/>
            <a:r>
              <a:rPr lang="en-US" dirty="0" smtClean="0"/>
              <a:t>West Sedona – 2.5 Teacher FTEs</a:t>
            </a:r>
          </a:p>
          <a:p>
            <a:pPr lvl="4"/>
            <a:r>
              <a:rPr lang="en-US" dirty="0" smtClean="0"/>
              <a:t>Red Rock – 4.8 Teacher FTEs</a:t>
            </a:r>
          </a:p>
          <a:p>
            <a:pPr lvl="4"/>
            <a:r>
              <a:rPr lang="en-US" dirty="0" smtClean="0"/>
              <a:t>SPED – 1 Teacher FTE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685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Staffing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75117"/>
            <a:ext cx="8596668" cy="4566245"/>
          </a:xfrm>
        </p:spPr>
        <p:txBody>
          <a:bodyPr/>
          <a:lstStyle/>
          <a:p>
            <a:r>
              <a:rPr lang="en-US" dirty="0" smtClean="0"/>
              <a:t>Staffing Still Under Evaluation</a:t>
            </a:r>
          </a:p>
          <a:p>
            <a:pPr lvl="1"/>
            <a:r>
              <a:rPr lang="en-US" dirty="0" smtClean="0"/>
              <a:t>Equity At Each School Based on Student Count to Staffing Ratios</a:t>
            </a:r>
          </a:p>
          <a:p>
            <a:pPr lvl="2"/>
            <a:r>
              <a:rPr lang="en-US" dirty="0" smtClean="0"/>
              <a:t>Staffing Ratio of Counselors at Red Rock</a:t>
            </a:r>
          </a:p>
          <a:p>
            <a:pPr lvl="2"/>
            <a:r>
              <a:rPr lang="en-US" dirty="0" smtClean="0"/>
              <a:t>Staffing Ratio of Teachers/Aides at West Sedona</a:t>
            </a:r>
          </a:p>
          <a:p>
            <a:pPr lvl="1"/>
            <a:r>
              <a:rPr lang="en-US" dirty="0" smtClean="0"/>
              <a:t>Evaluate Extra Duty Stipends Paid from M&amp;O</a:t>
            </a:r>
            <a:endParaRPr lang="en-US" dirty="0"/>
          </a:p>
          <a:p>
            <a:r>
              <a:rPr lang="en-US" dirty="0" smtClean="0"/>
              <a:t>Contracts Approved at April 3</a:t>
            </a:r>
            <a:r>
              <a:rPr lang="en-US" baseline="30000" dirty="0" smtClean="0"/>
              <a:t>rd</a:t>
            </a:r>
            <a:r>
              <a:rPr lang="en-US" dirty="0" smtClean="0"/>
              <a:t> Board Meeting </a:t>
            </a:r>
          </a:p>
          <a:p>
            <a:r>
              <a:rPr lang="en-US" dirty="0" smtClean="0"/>
              <a:t>Contracts Issued April 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43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Next Steps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363436"/>
            <a:ext cx="8711595" cy="493122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Continue Efforts to Reduce Utility Costs </a:t>
            </a:r>
          </a:p>
          <a:p>
            <a:pPr lvl="1"/>
            <a:r>
              <a:rPr lang="en-US" dirty="0" smtClean="0"/>
              <a:t>Space Utilization</a:t>
            </a:r>
          </a:p>
          <a:p>
            <a:pPr lvl="1"/>
            <a:r>
              <a:rPr lang="en-US" dirty="0" smtClean="0"/>
              <a:t>Set Points</a:t>
            </a:r>
          </a:p>
          <a:p>
            <a:pPr lvl="1"/>
            <a:r>
              <a:rPr lang="en-US" dirty="0" smtClean="0"/>
              <a:t>Inclusion in Facility Rentals – Rate Increase</a:t>
            </a:r>
          </a:p>
          <a:p>
            <a:r>
              <a:rPr lang="en-US" dirty="0" smtClean="0"/>
              <a:t>Study SPAC Management by Community Entity</a:t>
            </a:r>
          </a:p>
          <a:p>
            <a:r>
              <a:rPr lang="en-US" dirty="0" smtClean="0"/>
              <a:t>Research Further Shared/Contracted Services</a:t>
            </a:r>
          </a:p>
          <a:p>
            <a:pPr lvl="1"/>
            <a:r>
              <a:rPr lang="en-US" dirty="0" smtClean="0"/>
              <a:t>City of Sedona</a:t>
            </a:r>
          </a:p>
          <a:p>
            <a:pPr lvl="2"/>
            <a:r>
              <a:rPr lang="en-US" dirty="0" smtClean="0"/>
              <a:t>SRO </a:t>
            </a:r>
          </a:p>
          <a:p>
            <a:pPr lvl="1"/>
            <a:r>
              <a:rPr lang="en-US" dirty="0" smtClean="0"/>
              <a:t>Yavapai County</a:t>
            </a:r>
          </a:p>
          <a:p>
            <a:pPr lvl="1"/>
            <a:r>
              <a:rPr lang="en-US" dirty="0" smtClean="0"/>
              <a:t>Verde Valley</a:t>
            </a:r>
          </a:p>
          <a:p>
            <a:pPr lvl="1"/>
            <a:r>
              <a:rPr lang="en-US" dirty="0" smtClean="0"/>
              <a:t>Yavapai College</a:t>
            </a:r>
          </a:p>
          <a:p>
            <a:pPr lvl="1"/>
            <a:r>
              <a:rPr lang="en-US" dirty="0" smtClean="0"/>
              <a:t>NAU</a:t>
            </a:r>
          </a:p>
          <a:p>
            <a:r>
              <a:rPr lang="en-US" dirty="0" smtClean="0"/>
              <a:t>Begin Planning for FY20 and Beyond</a:t>
            </a:r>
          </a:p>
          <a:p>
            <a:pPr lvl="1"/>
            <a:r>
              <a:rPr lang="en-US" dirty="0" smtClean="0"/>
              <a:t>Hiring of New Superintendent</a:t>
            </a:r>
          </a:p>
          <a:p>
            <a:pPr lvl="1"/>
            <a:r>
              <a:rPr lang="en-US" dirty="0" smtClean="0"/>
              <a:t>M&amp;O Budgeting</a:t>
            </a:r>
          </a:p>
          <a:p>
            <a:pPr lvl="1"/>
            <a:r>
              <a:rPr lang="en-US" dirty="0" smtClean="0"/>
              <a:t>Long Term Capital Plan</a:t>
            </a:r>
          </a:p>
          <a:p>
            <a:pPr lvl="1"/>
            <a:r>
              <a:rPr lang="en-US" dirty="0" smtClean="0"/>
              <a:t>Override Initiative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697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Timeline of a Budget Deficit	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4469013"/>
              </p:ext>
            </p:extLst>
          </p:nvPr>
        </p:nvGraphicFramePr>
        <p:xfrm>
          <a:off x="311934" y="1564596"/>
          <a:ext cx="9368292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1382"/>
                <a:gridCol w="1561382"/>
                <a:gridCol w="1561382"/>
                <a:gridCol w="1561382"/>
                <a:gridCol w="1561382"/>
                <a:gridCol w="156138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</a:t>
                      </a:r>
                      <a:r>
                        <a:rPr lang="en-US" baseline="0" dirty="0" smtClean="0"/>
                        <a:t> of FY17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Adopted</a:t>
                      </a:r>
                      <a:r>
                        <a:rPr lang="en-US" baseline="0" dirty="0" smtClean="0"/>
                        <a:t> – July/August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September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February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1009.581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999.548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942.578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923.344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859.494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$7,588,473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$7,301,281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$7,155,617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$6,402,960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Projected Spending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$7,806,878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$7,806,878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$7,806,878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$7,806,878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Deficit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-$218,405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-$505,597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-$651,261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-$1,403,918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FTE Equivalency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-4.37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-13.03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-28.08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49184" y="4914900"/>
            <a:ext cx="66665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1)  Loss of 86.237 students since 2017 100</a:t>
            </a:r>
            <a:r>
              <a:rPr lang="en-US" baseline="30000" dirty="0" smtClean="0"/>
              <a:t>th</a:t>
            </a:r>
            <a:r>
              <a:rPr lang="en-US" dirty="0" smtClean="0"/>
              <a:t> Day</a:t>
            </a:r>
          </a:p>
          <a:p>
            <a:pPr marL="342900" indent="-342900">
              <a:buAutoNum type="arabicParenR" startAt="2"/>
            </a:pPr>
            <a:r>
              <a:rPr lang="en-US" dirty="0" smtClean="0"/>
              <a:t>Projecting loss of 63.85 students for 2019</a:t>
            </a:r>
          </a:p>
          <a:p>
            <a:pPr marL="342900" indent="-342900">
              <a:buAutoNum type="arabicParenR" startAt="2"/>
            </a:pPr>
            <a:r>
              <a:rPr lang="en-US" dirty="0" smtClean="0"/>
              <a:t>No M&amp;O carryover due to deficit spending model for 2018.  $500,000 carryover brought into 2018 and spent in its entirety.</a:t>
            </a:r>
          </a:p>
        </p:txBody>
      </p:sp>
    </p:spTree>
    <p:extLst>
      <p:ext uri="{BB962C8B-B14F-4D97-AF65-F5344CB8AC3E}">
        <p14:creationId xmlns:p14="http://schemas.microsoft.com/office/powerpoint/2010/main" val="22600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Deficit Spending Model means a Depletion of Ancillary Funds	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170" y="2106386"/>
            <a:ext cx="8596668" cy="450761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Civic Fund/SPAC – Depleted by $111,607  </a:t>
            </a:r>
          </a:p>
          <a:p>
            <a:pPr lvl="1"/>
            <a:r>
              <a:rPr lang="en-US" dirty="0" smtClean="0"/>
              <a:t>Projected Ending Balance - $319,142</a:t>
            </a:r>
          </a:p>
          <a:p>
            <a:r>
              <a:rPr lang="en-US" dirty="0" smtClean="0"/>
              <a:t>Instructional Improvement Fund (Indian Gaming) – Depleted by $322,786  </a:t>
            </a:r>
            <a:endParaRPr lang="en-US" dirty="0"/>
          </a:p>
          <a:p>
            <a:pPr lvl="1"/>
            <a:r>
              <a:rPr lang="en-US" dirty="0"/>
              <a:t>Projected Ending Balance - </a:t>
            </a:r>
            <a:r>
              <a:rPr lang="en-US" dirty="0" smtClean="0"/>
              <a:t>$71,708</a:t>
            </a:r>
            <a:endParaRPr lang="en-US" dirty="0"/>
          </a:p>
          <a:p>
            <a:r>
              <a:rPr lang="en-US" dirty="0" smtClean="0"/>
              <a:t>Insurance Fund (Kairos Rebate) – Depleted by $104,203  </a:t>
            </a:r>
            <a:endParaRPr lang="en-US" dirty="0"/>
          </a:p>
          <a:p>
            <a:pPr lvl="1"/>
            <a:r>
              <a:rPr lang="en-US" dirty="0"/>
              <a:t>Projected Ending Balance - </a:t>
            </a:r>
            <a:r>
              <a:rPr lang="en-US" dirty="0" smtClean="0"/>
              <a:t>$114,316</a:t>
            </a:r>
            <a:endParaRPr lang="en-US" dirty="0"/>
          </a:p>
          <a:p>
            <a:r>
              <a:rPr lang="en-US" dirty="0" smtClean="0"/>
              <a:t>Indirect Costs – Depleted by $112,665  </a:t>
            </a:r>
            <a:endParaRPr lang="en-US" dirty="0"/>
          </a:p>
          <a:p>
            <a:pPr lvl="1"/>
            <a:r>
              <a:rPr lang="en-US" dirty="0"/>
              <a:t>Projected Ending Balance - </a:t>
            </a:r>
            <a:r>
              <a:rPr lang="en-US" dirty="0" smtClean="0"/>
              <a:t>$0</a:t>
            </a:r>
          </a:p>
          <a:p>
            <a:r>
              <a:rPr lang="en-US" dirty="0" smtClean="0"/>
              <a:t>Current Model Not Sustainable</a:t>
            </a:r>
          </a:p>
          <a:p>
            <a:pPr lvl="1"/>
            <a:r>
              <a:rPr lang="en-US" dirty="0" smtClean="0"/>
              <a:t>Future Need for Ancillary/Contingency Funds  </a:t>
            </a:r>
            <a:endParaRPr lang="en-US" dirty="0"/>
          </a:p>
          <a:p>
            <a:pPr lvl="2"/>
            <a:r>
              <a:rPr lang="en-US" dirty="0" smtClean="0"/>
              <a:t>Emergency Projects</a:t>
            </a:r>
          </a:p>
          <a:p>
            <a:pPr lvl="2"/>
            <a:r>
              <a:rPr lang="en-US" dirty="0" smtClean="0"/>
              <a:t>Credit Rating</a:t>
            </a:r>
          </a:p>
          <a:p>
            <a:pPr lvl="2"/>
            <a:r>
              <a:rPr lang="en-US" dirty="0" smtClean="0"/>
              <a:t>Midyear Changes/Reductions in Funding	</a:t>
            </a:r>
          </a:p>
          <a:p>
            <a:pPr lvl="3"/>
            <a:r>
              <a:rPr lang="en-US" dirty="0" smtClean="0"/>
              <a:t>Grants</a:t>
            </a:r>
          </a:p>
          <a:p>
            <a:pPr lvl="3"/>
            <a:r>
              <a:rPr lang="en-US" dirty="0" smtClean="0"/>
              <a:t>Current Year Funding</a:t>
            </a:r>
          </a:p>
          <a:p>
            <a:pPr lvl="3"/>
            <a:r>
              <a:rPr lang="en-US" dirty="0" smtClean="0"/>
              <a:t>Students Requiring Additional Services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342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FY19 Goal:  Budget Reductions with Reduced Use of Ancillary Funds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92086"/>
            <a:ext cx="8596668" cy="4443219"/>
          </a:xfrm>
        </p:spPr>
        <p:txBody>
          <a:bodyPr>
            <a:normAutofit/>
          </a:bodyPr>
          <a:lstStyle/>
          <a:p>
            <a:r>
              <a:rPr lang="en-US" dirty="0" smtClean="0"/>
              <a:t>Proposed Budget Goals Include Commitments To:</a:t>
            </a:r>
          </a:p>
          <a:p>
            <a:pPr lvl="1"/>
            <a:r>
              <a:rPr lang="en-US" dirty="0" smtClean="0"/>
              <a:t>Giving District Wide Raises</a:t>
            </a:r>
          </a:p>
          <a:p>
            <a:pPr lvl="1"/>
            <a:r>
              <a:rPr lang="en-US" dirty="0" smtClean="0"/>
              <a:t>Maintaining Comprehensive Health Insurance Package with Zero Cost to Employees</a:t>
            </a:r>
          </a:p>
          <a:p>
            <a:pPr lvl="1"/>
            <a:r>
              <a:rPr lang="en-US" dirty="0" smtClean="0"/>
              <a:t>Keeping Current Model of Small Neighborhood Schools</a:t>
            </a:r>
          </a:p>
          <a:p>
            <a:pPr lvl="1"/>
            <a:r>
              <a:rPr lang="en-US" dirty="0" smtClean="0"/>
              <a:t>Limiting Direct Cuts to Teacher Staffing</a:t>
            </a:r>
          </a:p>
          <a:p>
            <a:pPr lvl="1"/>
            <a:r>
              <a:rPr lang="en-US" dirty="0" smtClean="0"/>
              <a:t>Limiting Cuts to Schools</a:t>
            </a:r>
          </a:p>
          <a:p>
            <a:pPr lvl="1"/>
            <a:r>
              <a:rPr lang="en-US" dirty="0" smtClean="0"/>
              <a:t>Providing Mandated Services</a:t>
            </a:r>
          </a:p>
          <a:p>
            <a:pPr lvl="2"/>
            <a:r>
              <a:rPr lang="en-US" dirty="0" smtClean="0"/>
              <a:t>Special Education</a:t>
            </a:r>
          </a:p>
          <a:p>
            <a:pPr lvl="2"/>
            <a:r>
              <a:rPr lang="en-US" dirty="0" smtClean="0"/>
              <a:t>ELL</a:t>
            </a:r>
          </a:p>
          <a:p>
            <a:pPr lvl="1"/>
            <a:r>
              <a:rPr lang="en-US" dirty="0"/>
              <a:t>Providing </a:t>
            </a:r>
            <a:r>
              <a:rPr lang="en-US" dirty="0" smtClean="0"/>
              <a:t>a Safe School Environment and Safe Facilities for our Students</a:t>
            </a: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168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Administrative/District Office Reductions - $297,884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889184"/>
            <a:ext cx="8656447" cy="4468483"/>
          </a:xfrm>
        </p:spPr>
        <p:txBody>
          <a:bodyPr>
            <a:normAutofit/>
          </a:bodyPr>
          <a:lstStyle/>
          <a:p>
            <a:r>
              <a:rPr lang="en-US" dirty="0" smtClean="0"/>
              <a:t>Transportation Department Changes - $68,952</a:t>
            </a:r>
            <a:r>
              <a:rPr lang="en-US" b="1" dirty="0" smtClean="0"/>
              <a:t>*</a:t>
            </a:r>
          </a:p>
          <a:p>
            <a:r>
              <a:rPr lang="en-US" dirty="0" smtClean="0"/>
              <a:t>Eliminate Communications/Facilities Coordinator Position - $63,885</a:t>
            </a:r>
            <a:r>
              <a:rPr lang="en-US" b="1" dirty="0" smtClean="0"/>
              <a:t>*</a:t>
            </a:r>
          </a:p>
          <a:p>
            <a:r>
              <a:rPr lang="en-US" dirty="0"/>
              <a:t>Restructure Red Rock Administrative Model - $54,800</a:t>
            </a:r>
          </a:p>
          <a:p>
            <a:pPr lvl="1"/>
            <a:r>
              <a:rPr lang="en-US" dirty="0"/>
              <a:t>Athletic Direction</a:t>
            </a:r>
          </a:p>
          <a:p>
            <a:pPr lvl="1"/>
            <a:r>
              <a:rPr lang="en-US" dirty="0"/>
              <a:t>Internship Management</a:t>
            </a:r>
          </a:p>
          <a:p>
            <a:r>
              <a:rPr lang="en-US" dirty="0" smtClean="0"/>
              <a:t>Restructure Human Resources Department - $50,247</a:t>
            </a:r>
          </a:p>
          <a:p>
            <a:r>
              <a:rPr lang="en-US" dirty="0" smtClean="0"/>
              <a:t>Not Rehiring Vacant Maintenance Position - $37,500</a:t>
            </a:r>
          </a:p>
          <a:p>
            <a:r>
              <a:rPr lang="en-US" dirty="0"/>
              <a:t>Reduce Special Education Secretarial Staff - $12,500</a:t>
            </a:r>
          </a:p>
          <a:p>
            <a:r>
              <a:rPr lang="en-US" dirty="0" smtClean="0"/>
              <a:t>Eliminate Cell Phone Allowances - $10,000 </a:t>
            </a:r>
          </a:p>
          <a:p>
            <a:pPr lvl="2"/>
            <a:endParaRPr lang="en-US" dirty="0" smtClean="0"/>
          </a:p>
          <a:p>
            <a:pPr lvl="2"/>
            <a:r>
              <a:rPr lang="en-US" b="1" dirty="0" smtClean="0"/>
              <a:t>*Additions/Revisions Following February 13</a:t>
            </a:r>
            <a:r>
              <a:rPr lang="en-US" b="1" baseline="30000" dirty="0" smtClean="0"/>
              <a:t>th</a:t>
            </a:r>
            <a:r>
              <a:rPr lang="en-US" b="1" dirty="0" smtClean="0"/>
              <a:t> Board Budget Workshop</a:t>
            </a:r>
          </a:p>
        </p:txBody>
      </p:sp>
    </p:spTree>
    <p:extLst>
      <p:ext uri="{BB962C8B-B14F-4D97-AF65-F5344CB8AC3E}">
        <p14:creationId xmlns:p14="http://schemas.microsoft.com/office/powerpoint/2010/main" val="3241167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Staff Reductions - $332,871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42537"/>
            <a:ext cx="8596668" cy="429882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Eliminate Elementary Counselors - $50,000</a:t>
            </a:r>
          </a:p>
          <a:p>
            <a:r>
              <a:rPr lang="en-US" dirty="0" smtClean="0"/>
              <a:t>Reduce Secretarial Staff District Wide - $40,625</a:t>
            </a:r>
          </a:p>
          <a:p>
            <a:r>
              <a:rPr lang="en-US" dirty="0" smtClean="0"/>
              <a:t>Reduce Paraprofessionals District Wide - $156,246 </a:t>
            </a:r>
          </a:p>
          <a:p>
            <a:pPr lvl="1"/>
            <a:r>
              <a:rPr lang="en-US" dirty="0" smtClean="0"/>
              <a:t>Reduce 5.5 Paraprofessional positions</a:t>
            </a:r>
          </a:p>
          <a:p>
            <a:pPr lvl="2"/>
            <a:r>
              <a:rPr lang="en-US" dirty="0" smtClean="0"/>
              <a:t>4 SPED</a:t>
            </a:r>
          </a:p>
          <a:p>
            <a:pPr lvl="2"/>
            <a:r>
              <a:rPr lang="en-US" dirty="0" smtClean="0"/>
              <a:t>.75 ELL (No longer Grant Funded)</a:t>
            </a:r>
          </a:p>
          <a:p>
            <a:pPr lvl="2"/>
            <a:r>
              <a:rPr lang="en-US" dirty="0" smtClean="0"/>
              <a:t>.25 General</a:t>
            </a:r>
          </a:p>
          <a:p>
            <a:pPr lvl="2"/>
            <a:r>
              <a:rPr lang="en-US" dirty="0" smtClean="0"/>
              <a:t>.5 Title I (No longer Grant Funded)</a:t>
            </a:r>
          </a:p>
          <a:p>
            <a:pPr lvl="1"/>
            <a:r>
              <a:rPr lang="en-US" dirty="0" smtClean="0"/>
              <a:t>Reduce hours to 31 hours per week “Bell to Bell” for all Paraprofessionals</a:t>
            </a:r>
          </a:p>
          <a:p>
            <a:r>
              <a:rPr lang="en-US" dirty="0" smtClean="0"/>
              <a:t>Reduce Custodians - $75,000 </a:t>
            </a:r>
          </a:p>
          <a:p>
            <a:pPr lvl="1"/>
            <a:r>
              <a:rPr lang="en-US" dirty="0" smtClean="0"/>
              <a:t>Reduce .7 Custodial positions</a:t>
            </a:r>
          </a:p>
          <a:p>
            <a:pPr lvl="1"/>
            <a:r>
              <a:rPr lang="en-US" dirty="0" smtClean="0"/>
              <a:t>Reduce Calendar from 259 Days (12 month) to 200 Days (11 month)</a:t>
            </a:r>
          </a:p>
          <a:p>
            <a:r>
              <a:rPr lang="en-US" dirty="0" smtClean="0"/>
              <a:t>Eliminate 4 Days from 10 Month and 11 Month Classified Calendars - $11,000</a:t>
            </a:r>
          </a:p>
          <a:p>
            <a:pPr lvl="1"/>
            <a:r>
              <a:rPr lang="en-US" dirty="0" smtClean="0"/>
              <a:t>10 month from 184 days to 180 days</a:t>
            </a:r>
          </a:p>
          <a:p>
            <a:pPr lvl="1"/>
            <a:r>
              <a:rPr lang="en-US" dirty="0" smtClean="0"/>
              <a:t>11 month from 204 days to 200 days</a:t>
            </a:r>
          </a:p>
          <a:p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2596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Reductions - $94,700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498" y="1621746"/>
            <a:ext cx="8793238" cy="4199390"/>
          </a:xfrm>
        </p:spPr>
        <p:txBody>
          <a:bodyPr/>
          <a:lstStyle/>
          <a:p>
            <a:r>
              <a:rPr lang="en-US" dirty="0" smtClean="0"/>
              <a:t>Eliminate Professional Development and Travel not Funded by Grants - $52,000</a:t>
            </a:r>
          </a:p>
          <a:p>
            <a:r>
              <a:rPr lang="en-US" dirty="0" smtClean="0"/>
              <a:t>Consolidation of Educational Software Licenses - $13,000</a:t>
            </a:r>
          </a:p>
          <a:p>
            <a:r>
              <a:rPr lang="en-US" dirty="0" smtClean="0"/>
              <a:t>New Xerox Contract - $10,000</a:t>
            </a:r>
          </a:p>
          <a:p>
            <a:r>
              <a:rPr lang="en-US" dirty="0" smtClean="0"/>
              <a:t>Cancel A-V Contract - $7,000</a:t>
            </a:r>
          </a:p>
          <a:p>
            <a:r>
              <a:rPr lang="en-US" dirty="0" smtClean="0"/>
              <a:t>Eliminate Linen Service - $3,200</a:t>
            </a:r>
          </a:p>
          <a:p>
            <a:r>
              <a:rPr lang="en-US" dirty="0" smtClean="0"/>
              <a:t>Eliminate KAZM Contract - $3,200</a:t>
            </a:r>
          </a:p>
          <a:p>
            <a:r>
              <a:rPr lang="en-US" dirty="0" smtClean="0"/>
              <a:t>Eliminate Postage Meters at Schools - $3,200</a:t>
            </a:r>
          </a:p>
          <a:p>
            <a:r>
              <a:rPr lang="en-US" dirty="0" smtClean="0"/>
              <a:t>Bi-Yearly Gym Floor Refinishing - $3,100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627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Non-Teacher Reductions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57351"/>
            <a:ext cx="8596668" cy="43840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Total:  $725,455</a:t>
            </a:r>
            <a:endParaRPr lang="en-US" sz="3800" dirty="0" smtClean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17736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We Go From Here…?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Evaluate Classroom Sizes and Ratios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69862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491</TotalTime>
  <Words>859</Words>
  <Application>Microsoft Macintosh PowerPoint</Application>
  <PresentationFormat>Custom</PresentationFormat>
  <Paragraphs>188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Facet</vt:lpstr>
      <vt:lpstr>Together We Can!</vt:lpstr>
      <vt:lpstr>Timeline of a Budget Deficit </vt:lpstr>
      <vt:lpstr>Deficit Spending Model means a Depletion of Ancillary Funds   </vt:lpstr>
      <vt:lpstr>FY19 Goal:  Budget Reductions with Reduced Use of Ancillary Funds </vt:lpstr>
      <vt:lpstr>Administrative/District Office Reductions - $297,884 </vt:lpstr>
      <vt:lpstr>Support Staff Reductions - $332,871</vt:lpstr>
      <vt:lpstr>Other Reductions - $94,700</vt:lpstr>
      <vt:lpstr>Non-Teacher Reductions</vt:lpstr>
      <vt:lpstr>Where Do We Go From Here…?</vt:lpstr>
      <vt:lpstr>Teacher Ratios –  Arizona Average is 1 Teacher for every 18.5 Students</vt:lpstr>
      <vt:lpstr>Teacher Reductions - $515,000 17% Less than Non-Teacher Reductions although Teachers are more than 50% of Total Spending   </vt:lpstr>
      <vt:lpstr>Staffing Next Steps</vt:lpstr>
      <vt:lpstr>Other Next Steps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Together We Can!</dc:title>
  <dc:creator>Lynn</dc:creator>
  <cp:lastModifiedBy>Sally Cadigan</cp:lastModifiedBy>
  <cp:revision>40</cp:revision>
  <cp:lastPrinted>2018-03-05T22:33:34Z</cp:lastPrinted>
  <dcterms:created xsi:type="dcterms:W3CDTF">2018-02-27T20:22:25Z</dcterms:created>
  <dcterms:modified xsi:type="dcterms:W3CDTF">2018-03-05T22:33:50Z</dcterms:modified>
</cp:coreProperties>
</file>