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9" r:id="rId3"/>
    <p:sldId id="260" r:id="rId4"/>
    <p:sldId id="261" r:id="rId5"/>
    <p:sldId id="262" r:id="rId6"/>
    <p:sldId id="280" r:id="rId7"/>
    <p:sldId id="281" r:id="rId8"/>
    <p:sldId id="263" r:id="rId9"/>
    <p:sldId id="264" r:id="rId10"/>
    <p:sldId id="265" r:id="rId11"/>
    <p:sldId id="257" r:id="rId12"/>
    <p:sldId id="267" r:id="rId13"/>
    <p:sldId id="266" r:id="rId14"/>
    <p:sldId id="269" r:id="rId15"/>
    <p:sldId id="282" r:id="rId16"/>
    <p:sldId id="258" r:id="rId17"/>
    <p:sldId id="283" r:id="rId18"/>
    <p:sldId id="268" r:id="rId19"/>
    <p:sldId id="284" r:id="rId20"/>
    <p:sldId id="270" r:id="rId21"/>
    <p:sldId id="273" r:id="rId22"/>
    <p:sldId id="271" r:id="rId23"/>
    <p:sldId id="275" r:id="rId24"/>
    <p:sldId id="272" r:id="rId25"/>
    <p:sldId id="276" r:id="rId26"/>
    <p:sldId id="274" r:id="rId27"/>
    <p:sldId id="277" r:id="rId28"/>
    <p:sldId id="27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6" d="100"/>
          <a:sy n="116" d="100"/>
        </p:scale>
        <p:origin x="-67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A482FD-9855-BB40-9CCB-A89F04388A40}" type="datetimeFigureOut">
              <a:rPr lang="en-US" smtClean="0"/>
              <a:pPr/>
              <a:t>2/23/16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330E93-B393-B44C-A333-AB6295024F41}"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5282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A482FD-9855-BB40-9CCB-A89F04388A40}" type="datetimeFigureOut">
              <a:rPr lang="en-US" smtClean="0"/>
              <a:pPr/>
              <a:t>2/23/16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330E93-B393-B44C-A333-AB6295024F41}"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727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A482FD-9855-BB40-9CCB-A89F04388A40}" type="datetimeFigureOut">
              <a:rPr lang="en-US" smtClean="0"/>
              <a:pPr/>
              <a:t>2/23/16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330E93-B393-B44C-A333-AB6295024F41}"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4871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b="16899"/>
          <a:stretch/>
        </p:blipFill>
        <p:spPr>
          <a:xfrm>
            <a:off x="-1077884" y="7749"/>
            <a:ext cx="11193680" cy="695626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95670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A482FD-9855-BB40-9CCB-A89F04388A40}" type="datetimeFigureOut">
              <a:rPr lang="en-US" smtClean="0"/>
              <a:pPr/>
              <a:t>2/23/16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330E93-B393-B44C-A333-AB6295024F41}"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87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A482FD-9855-BB40-9CCB-A89F04388A40}" type="datetimeFigureOut">
              <a:rPr lang="en-US" smtClean="0"/>
              <a:pPr/>
              <a:t>2/23/16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330E93-B393-B44C-A333-AB6295024F41}"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870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A482FD-9855-BB40-9CCB-A89F04388A40}" type="datetimeFigureOut">
              <a:rPr lang="en-US" smtClean="0"/>
              <a:pPr/>
              <a:t>2/23/16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330E93-B393-B44C-A333-AB6295024F41}"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436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A482FD-9855-BB40-9CCB-A89F04388A40}" type="datetimeFigureOut">
              <a:rPr lang="en-US" smtClean="0"/>
              <a:pPr/>
              <a:t>2/23/16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330E93-B393-B44C-A333-AB6295024F41}"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28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A482FD-9855-BB40-9CCB-A89F04388A40}" type="datetimeFigureOut">
              <a:rPr lang="en-US" smtClean="0"/>
              <a:pPr/>
              <a:t>2/23/16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330E93-B393-B44C-A333-AB6295024F41}"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464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482FD-9855-BB40-9CCB-A89F04388A40}" type="datetimeFigureOut">
              <a:rPr lang="en-US" smtClean="0"/>
              <a:pPr/>
              <a:t>2/23/16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330E93-B393-B44C-A333-AB6295024F41}"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988997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A482FD-9855-BB40-9CCB-A89F04388A40}" type="datetimeFigureOut">
              <a:rPr lang="en-US" smtClean="0"/>
              <a:pPr/>
              <a:t>2/23/16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330E93-B393-B44C-A333-AB6295024F41}"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509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A482FD-9855-BB40-9CCB-A89F04388A40}" type="datetimeFigureOut">
              <a:rPr lang="en-US" smtClean="0"/>
              <a:pPr/>
              <a:t>2/23/16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330E93-B393-B44C-A333-AB6295024F41}"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85471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482FD-9855-BB40-9CCB-A89F04388A40}" type="datetimeFigureOut">
              <a:rPr lang="en-US" smtClean="0"/>
              <a:pPr/>
              <a:t>2/23/16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30E93-B393-B44C-A333-AB6295024F41}"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0157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Board Work Session</a:t>
            </a:r>
            <a:endParaRPr lang="en-US" dirty="0"/>
          </a:p>
        </p:txBody>
      </p:sp>
      <p:sp>
        <p:nvSpPr>
          <p:cNvPr id="3" name="Subtitle 2"/>
          <p:cNvSpPr>
            <a:spLocks noGrp="1"/>
          </p:cNvSpPr>
          <p:nvPr>
            <p:ph type="subTitle" idx="1"/>
          </p:nvPr>
        </p:nvSpPr>
        <p:spPr/>
        <p:txBody>
          <a:bodyPr/>
          <a:lstStyle/>
          <a:p>
            <a:r>
              <a:rPr lang="en-US" dirty="0" smtClean="0"/>
              <a:t>2-23-16</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3934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ombined k-6 delivery.pd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7395" y="160187"/>
            <a:ext cx="9289869" cy="744153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2178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Benefits 9-12</a:t>
            </a:r>
            <a:endParaRPr lang="en-US" dirty="0"/>
          </a:p>
        </p:txBody>
      </p:sp>
      <p:sp>
        <p:nvSpPr>
          <p:cNvPr id="5" name="Content Placeholder 4"/>
          <p:cNvSpPr>
            <a:spLocks noGrp="1"/>
          </p:cNvSpPr>
          <p:nvPr>
            <p:ph idx="1"/>
          </p:nvPr>
        </p:nvSpPr>
        <p:spPr>
          <a:xfrm>
            <a:off x="457199" y="1600200"/>
            <a:ext cx="8511329" cy="4525963"/>
          </a:xfrm>
        </p:spPr>
        <p:txBody>
          <a:bodyPr/>
          <a:lstStyle/>
          <a:p>
            <a:r>
              <a:rPr lang="en-US" dirty="0" smtClean="0"/>
              <a:t>Maintain current programs </a:t>
            </a:r>
            <a:r>
              <a:rPr lang="en-US" sz="2800" dirty="0" smtClean="0"/>
              <a:t>( AP, dual enrollment)</a:t>
            </a:r>
          </a:p>
          <a:p>
            <a:r>
              <a:rPr lang="en-US" dirty="0" smtClean="0"/>
              <a:t>Mentor Program / Student Leaders</a:t>
            </a:r>
          </a:p>
          <a:p>
            <a:r>
              <a:rPr lang="en-US" dirty="0" smtClean="0"/>
              <a:t>Improved 9</a:t>
            </a:r>
            <a:r>
              <a:rPr lang="en-US" baseline="30000" dirty="0" smtClean="0"/>
              <a:t>th</a:t>
            </a:r>
            <a:r>
              <a:rPr lang="en-US" dirty="0" smtClean="0"/>
              <a:t> grade transition for students &amp; staff</a:t>
            </a:r>
          </a:p>
          <a:p>
            <a:r>
              <a:rPr lang="en-US" dirty="0" smtClean="0"/>
              <a:t>Aligned JR/ SR high curriculum – reduced need for remediation </a:t>
            </a:r>
          </a:p>
          <a:p>
            <a:r>
              <a:rPr lang="en-US" dirty="0" smtClean="0"/>
              <a:t>Students are well prepared and at grade level upon entering HS.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2171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Benefits 7-8</a:t>
            </a:r>
            <a:endParaRPr lang="en-US" dirty="0"/>
          </a:p>
        </p:txBody>
      </p:sp>
      <p:sp>
        <p:nvSpPr>
          <p:cNvPr id="5" name="Content Placeholder 4"/>
          <p:cNvSpPr>
            <a:spLocks noGrp="1"/>
          </p:cNvSpPr>
          <p:nvPr>
            <p:ph idx="1"/>
          </p:nvPr>
        </p:nvSpPr>
        <p:spPr>
          <a:xfrm>
            <a:off x="457200" y="1281088"/>
            <a:ext cx="8229600" cy="5291452"/>
          </a:xfrm>
        </p:spPr>
        <p:txBody>
          <a:bodyPr>
            <a:normAutofit fontScale="92500"/>
          </a:bodyPr>
          <a:lstStyle/>
          <a:p>
            <a:r>
              <a:rPr lang="en-US" dirty="0" smtClean="0"/>
              <a:t>Increased elective offerings</a:t>
            </a:r>
            <a:r>
              <a:rPr lang="en-US" sz="2600" dirty="0" smtClean="0"/>
              <a:t> (Foreign </a:t>
            </a:r>
            <a:r>
              <a:rPr lang="en-US" sz="2600" dirty="0"/>
              <a:t>L</a:t>
            </a:r>
            <a:r>
              <a:rPr lang="en-US" sz="2600" dirty="0" smtClean="0"/>
              <a:t>anguage, STEM, Theatre, CTE, PE, Art, Music)</a:t>
            </a:r>
          </a:p>
          <a:p>
            <a:r>
              <a:rPr lang="en-US" dirty="0" smtClean="0"/>
              <a:t>Increased advance placement offerings</a:t>
            </a:r>
          </a:p>
          <a:p>
            <a:r>
              <a:rPr lang="en-US" dirty="0" smtClean="0"/>
              <a:t>Increased college and career awareness &amp; preparation</a:t>
            </a:r>
          </a:p>
          <a:p>
            <a:r>
              <a:rPr lang="en-US" dirty="0" smtClean="0"/>
              <a:t>Increased intervention supports </a:t>
            </a:r>
            <a:r>
              <a:rPr lang="en-US" sz="2600" dirty="0" smtClean="0"/>
              <a:t>(Math RTI courses)</a:t>
            </a:r>
          </a:p>
          <a:p>
            <a:r>
              <a:rPr lang="en-US" dirty="0" smtClean="0"/>
              <a:t>Vertical &amp; horizontal curriculum alignment</a:t>
            </a:r>
          </a:p>
          <a:p>
            <a:r>
              <a:rPr lang="en-US" dirty="0" smtClean="0"/>
              <a:t>Sports expansion </a:t>
            </a:r>
            <a:r>
              <a:rPr lang="en-US" sz="2600" dirty="0" smtClean="0"/>
              <a:t>(Soccer? Football?)</a:t>
            </a:r>
          </a:p>
          <a:p>
            <a:r>
              <a:rPr lang="en-US" dirty="0" smtClean="0"/>
              <a:t>Clubs / HS Club partnerships &amp; mentors</a:t>
            </a:r>
          </a:p>
          <a:p>
            <a:r>
              <a:rPr lang="en-US" dirty="0" smtClean="0"/>
              <a:t>Acclimated to HS campus / staff</a:t>
            </a: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6871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Benefits K-6</a:t>
            </a:r>
            <a:endParaRPr lang="en-US" dirty="0"/>
          </a:p>
        </p:txBody>
      </p:sp>
      <p:sp>
        <p:nvSpPr>
          <p:cNvPr id="5" name="Content Placeholder 4"/>
          <p:cNvSpPr>
            <a:spLocks noGrp="1"/>
          </p:cNvSpPr>
          <p:nvPr>
            <p:ph idx="1"/>
          </p:nvPr>
        </p:nvSpPr>
        <p:spPr>
          <a:xfrm>
            <a:off x="457200" y="1600200"/>
            <a:ext cx="8686800" cy="4525963"/>
          </a:xfrm>
        </p:spPr>
        <p:txBody>
          <a:bodyPr>
            <a:normAutofit/>
          </a:bodyPr>
          <a:lstStyle/>
          <a:p>
            <a:r>
              <a:rPr lang="en-US" dirty="0"/>
              <a:t>Vertical &amp; horizontal curriculum alignment</a:t>
            </a:r>
          </a:p>
          <a:p>
            <a:r>
              <a:rPr lang="en-US" dirty="0" smtClean="0"/>
              <a:t>Equitable class sizes</a:t>
            </a:r>
          </a:p>
          <a:p>
            <a:r>
              <a:rPr lang="en-US" dirty="0" smtClean="0"/>
              <a:t>Teacher collaboration (PLCs), co-teaching</a:t>
            </a:r>
          </a:p>
          <a:p>
            <a:r>
              <a:rPr lang="en-US" dirty="0" smtClean="0"/>
              <a:t>Increased class options </a:t>
            </a:r>
            <a:r>
              <a:rPr lang="en-US" sz="2400" dirty="0" smtClean="0"/>
              <a:t>(multi-age, Montessori, SEI, etc.)</a:t>
            </a:r>
          </a:p>
          <a:p>
            <a:r>
              <a:rPr lang="en-US" dirty="0" smtClean="0"/>
              <a:t>Increased specials </a:t>
            </a:r>
            <a:r>
              <a:rPr lang="en-US" sz="2400" dirty="0" smtClean="0"/>
              <a:t>(art, music, PE, library/media)</a:t>
            </a:r>
          </a:p>
          <a:p>
            <a:r>
              <a:rPr lang="en-US" dirty="0" smtClean="0"/>
              <a:t>Increased safety &amp; support services</a:t>
            </a:r>
          </a:p>
          <a:p>
            <a:pPr marL="457200" lvl="1" indent="0">
              <a:buNone/>
            </a:pPr>
            <a:r>
              <a:rPr lang="en-US" sz="2400" dirty="0" smtClean="0"/>
              <a:t>(health aides, secretaries, counselors, custodians, principal, assistant principal)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6871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Achievement</a:t>
            </a:r>
            <a:br>
              <a:rPr lang="en-US" dirty="0" smtClean="0"/>
            </a:br>
            <a:r>
              <a:rPr lang="en-US" dirty="0" smtClean="0"/>
              <a:t>Program Benefits</a:t>
            </a:r>
            <a:endParaRPr lang="en-US" dirty="0"/>
          </a:p>
        </p:txBody>
      </p:sp>
      <p:sp>
        <p:nvSpPr>
          <p:cNvPr id="3" name="Content Placeholder 2"/>
          <p:cNvSpPr>
            <a:spLocks noGrp="1"/>
          </p:cNvSpPr>
          <p:nvPr>
            <p:ph idx="1"/>
          </p:nvPr>
        </p:nvSpPr>
        <p:spPr>
          <a:xfrm>
            <a:off x="457200" y="1600200"/>
            <a:ext cx="8229600" cy="5050634"/>
          </a:xfrm>
        </p:spPr>
        <p:txBody>
          <a:bodyPr>
            <a:noAutofit/>
          </a:bodyPr>
          <a:lstStyle/>
          <a:p>
            <a:pPr marL="0" lvl="0" indent="0">
              <a:buNone/>
            </a:pPr>
            <a:r>
              <a:rPr lang="en-US" sz="2800" u="sng" dirty="0" smtClean="0"/>
              <a:t>Current Data shows</a:t>
            </a:r>
          </a:p>
          <a:p>
            <a:pPr lvl="0"/>
            <a:r>
              <a:rPr lang="en-US" sz="2400" dirty="0" smtClean="0"/>
              <a:t>Combined </a:t>
            </a:r>
            <a:r>
              <a:rPr lang="en-US" sz="2400" dirty="0"/>
              <a:t>ELA and Math AzMERIT passing rates for the state and the SOCUSD are the same (34%), despite the district </a:t>
            </a:r>
            <a:r>
              <a:rPr lang="en-US" sz="2400" dirty="0" smtClean="0"/>
              <a:t>having </a:t>
            </a:r>
            <a:r>
              <a:rPr lang="en-US" sz="2400" dirty="0"/>
              <a:t>less </a:t>
            </a:r>
            <a:r>
              <a:rPr lang="en-US" sz="2400" dirty="0" smtClean="0"/>
              <a:t>poverty (46 /58%), </a:t>
            </a:r>
            <a:r>
              <a:rPr lang="en-US" sz="2400" dirty="0"/>
              <a:t>fewer English Language </a:t>
            </a:r>
            <a:r>
              <a:rPr lang="en-US" sz="2400" dirty="0" smtClean="0"/>
              <a:t>Learners (11/15%) </a:t>
            </a:r>
            <a:r>
              <a:rPr lang="en-US" sz="2400" dirty="0"/>
              <a:t>and smaller class sizes. </a:t>
            </a:r>
          </a:p>
          <a:p>
            <a:r>
              <a:rPr lang="en-US" sz="2400" dirty="0"/>
              <a:t>District </a:t>
            </a:r>
            <a:r>
              <a:rPr lang="en-US" sz="2400" dirty="0" err="1"/>
              <a:t>AzMERIT</a:t>
            </a:r>
            <a:r>
              <a:rPr lang="en-US" sz="2400" dirty="0"/>
              <a:t> scores for its high-achieving sites are less than those of their high-achieving peers and lower than those of their peers with similar poverty rates. </a:t>
            </a:r>
          </a:p>
          <a:p>
            <a:pPr lvl="0"/>
            <a:r>
              <a:rPr lang="en-US" sz="2400" dirty="0" smtClean="0"/>
              <a:t>Scores </a:t>
            </a:r>
            <a:r>
              <a:rPr lang="en-US" sz="2400" dirty="0"/>
              <a:t>used for the ADE Letter Grades show that district earns fewer points for growth (49 v 53), composite (74 v 76) and total (123 v 128) than the </a:t>
            </a:r>
            <a:r>
              <a:rPr lang="en-US" sz="2400" dirty="0" smtClean="0"/>
              <a:t>state. </a:t>
            </a:r>
            <a:endParaRPr lang="en-US" sz="2400" dirty="0"/>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7097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Achievement</a:t>
            </a:r>
            <a:br>
              <a:rPr lang="en-US" dirty="0" smtClean="0"/>
            </a:br>
            <a:r>
              <a:rPr lang="en-US" dirty="0" smtClean="0"/>
              <a:t>Program Benefits</a:t>
            </a:r>
            <a:endParaRPr lang="en-US" dirty="0"/>
          </a:p>
        </p:txBody>
      </p:sp>
      <p:sp>
        <p:nvSpPr>
          <p:cNvPr id="3" name="Content Placeholder 2"/>
          <p:cNvSpPr>
            <a:spLocks noGrp="1"/>
          </p:cNvSpPr>
          <p:nvPr>
            <p:ph idx="1"/>
          </p:nvPr>
        </p:nvSpPr>
        <p:spPr>
          <a:xfrm>
            <a:off x="457200" y="1600200"/>
            <a:ext cx="8229600" cy="5050634"/>
          </a:xfrm>
        </p:spPr>
        <p:txBody>
          <a:bodyPr>
            <a:noAutofit/>
          </a:bodyPr>
          <a:lstStyle/>
          <a:p>
            <a:pPr marL="0" indent="0">
              <a:buNone/>
            </a:pPr>
            <a:r>
              <a:rPr lang="en-US" sz="2800" u="sng" dirty="0"/>
              <a:t>One K-6 and One 7-12 </a:t>
            </a:r>
            <a:r>
              <a:rPr lang="en-US" sz="2800" u="sng" dirty="0" smtClean="0"/>
              <a:t>model</a:t>
            </a:r>
            <a:endParaRPr lang="en-US" sz="2800" dirty="0"/>
          </a:p>
          <a:p>
            <a:pPr lvl="0"/>
            <a:r>
              <a:rPr lang="en-US" sz="2400" dirty="0" smtClean="0"/>
              <a:t>Combining</a:t>
            </a:r>
            <a:r>
              <a:rPr lang="en-US" sz="2400" dirty="0"/>
              <a:t> </a:t>
            </a:r>
            <a:r>
              <a:rPr lang="en-US" sz="2400" dirty="0" smtClean="0"/>
              <a:t>resources </a:t>
            </a:r>
            <a:r>
              <a:rPr lang="en-US" sz="2400" dirty="0"/>
              <a:t>will help the SOCUSD meet the needs of all children; gifted, SLD, ELL, Gen-Ed and children living in poverty.</a:t>
            </a:r>
          </a:p>
          <a:p>
            <a:pPr lvl="0"/>
            <a:r>
              <a:rPr lang="en-US" sz="2400" dirty="0"/>
              <a:t>Successful districts: adopt standard-based curriculum, plan and execute quality professional development and follow up with frequent and thorough data analysis that in turn drives instruction and change. </a:t>
            </a:r>
          </a:p>
          <a:p>
            <a:pPr lvl="0"/>
            <a:r>
              <a:rPr lang="en-US" sz="2400" dirty="0" smtClean="0"/>
              <a:t>A single k-6/7-12 model allows </a:t>
            </a:r>
            <a:r>
              <a:rPr lang="en-US" sz="2400" dirty="0"/>
              <a:t>for </a:t>
            </a:r>
            <a:r>
              <a:rPr lang="en-US" sz="2400" dirty="0" smtClean="0"/>
              <a:t>greater collaboration, improved </a:t>
            </a:r>
            <a:r>
              <a:rPr lang="en-US" sz="2400" dirty="0"/>
              <a:t>efficiency and aligns the district to its high-scoring </a:t>
            </a:r>
            <a:r>
              <a:rPr lang="en-US" sz="2400" dirty="0" smtClean="0"/>
              <a:t>peers.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6523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Title 1/ K-3 Reading</a:t>
            </a:r>
            <a:br>
              <a:rPr lang="en-US" dirty="0" smtClean="0"/>
            </a:br>
            <a:r>
              <a:rPr lang="en-US" dirty="0" smtClean="0"/>
              <a:t>Program Benefits</a:t>
            </a:r>
            <a:endParaRPr lang="en-US" dirty="0"/>
          </a:p>
        </p:txBody>
      </p:sp>
      <p:sp>
        <p:nvSpPr>
          <p:cNvPr id="3" name="Content Placeholder 2"/>
          <p:cNvSpPr>
            <a:spLocks noGrp="1"/>
          </p:cNvSpPr>
          <p:nvPr>
            <p:ph idx="1"/>
          </p:nvPr>
        </p:nvSpPr>
        <p:spPr>
          <a:xfrm>
            <a:off x="457200" y="1632839"/>
            <a:ext cx="8229600" cy="4750323"/>
          </a:xfrm>
        </p:spPr>
        <p:txBody>
          <a:bodyPr>
            <a:noAutofit/>
          </a:bodyPr>
          <a:lstStyle/>
          <a:p>
            <a:pPr lvl="0"/>
            <a:r>
              <a:rPr lang="en-US" sz="2800" dirty="0"/>
              <a:t>Current model prevents the use of Federal Title I funds across the district such that training, supplies and other resources cannot be used at other sites</a:t>
            </a:r>
            <a:r>
              <a:rPr lang="en-US" sz="2800" dirty="0" smtClean="0"/>
              <a:t>.</a:t>
            </a:r>
          </a:p>
          <a:p>
            <a:pPr lvl="0"/>
            <a:endParaRPr lang="en-US" sz="2800" dirty="0"/>
          </a:p>
          <a:p>
            <a:pPr lvl="0"/>
            <a:r>
              <a:rPr lang="en-US" sz="2800" dirty="0"/>
              <a:t>50% of district K-3 students did not meet Move On When Reading (MOWR) cut scores*; the state mean is 44%.  </a:t>
            </a:r>
            <a:endParaRPr lang="en-US" sz="2800" dirty="0" smtClean="0"/>
          </a:p>
          <a:p>
            <a:pPr lvl="0"/>
            <a:endParaRPr lang="en-US" sz="2800" dirty="0"/>
          </a:p>
          <a:p>
            <a:pPr lvl="0"/>
            <a:r>
              <a:rPr lang="en-US" sz="2800" dirty="0"/>
              <a:t>K-3 students benchmark on DIBELS at a lower rate than their peers across Arizona. </a:t>
            </a:r>
          </a:p>
          <a:p>
            <a:pPr marL="0" indent="0">
              <a:buNone/>
            </a:pP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0559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Title 1/ K-3 Reading</a:t>
            </a:r>
            <a:br>
              <a:rPr lang="en-US" dirty="0" smtClean="0"/>
            </a:br>
            <a:r>
              <a:rPr lang="en-US" dirty="0" smtClean="0"/>
              <a:t>Program Benefits</a:t>
            </a:r>
            <a:endParaRPr lang="en-US" dirty="0"/>
          </a:p>
        </p:txBody>
      </p:sp>
      <p:sp>
        <p:nvSpPr>
          <p:cNvPr id="3" name="Content Placeholder 2"/>
          <p:cNvSpPr>
            <a:spLocks noGrp="1"/>
          </p:cNvSpPr>
          <p:nvPr>
            <p:ph idx="1"/>
          </p:nvPr>
        </p:nvSpPr>
        <p:spPr>
          <a:xfrm>
            <a:off x="457200" y="1632839"/>
            <a:ext cx="8229600" cy="4750323"/>
          </a:xfrm>
        </p:spPr>
        <p:txBody>
          <a:bodyPr>
            <a:noAutofit/>
          </a:bodyPr>
          <a:lstStyle/>
          <a:p>
            <a:pPr marL="0" indent="0">
              <a:buNone/>
            </a:pPr>
            <a:r>
              <a:rPr lang="en-US" sz="2800" u="sng" dirty="0"/>
              <a:t>One K-6 and One 7-12 </a:t>
            </a:r>
            <a:r>
              <a:rPr lang="en-US" sz="2800" u="sng" dirty="0" smtClean="0"/>
              <a:t>model</a:t>
            </a:r>
            <a:endParaRPr lang="en-US" sz="2800" dirty="0"/>
          </a:p>
          <a:p>
            <a:pPr lvl="0"/>
            <a:r>
              <a:rPr lang="en-US" sz="2400" dirty="0"/>
              <a:t>A single K-6/7-12 model will allow the district to more equitably distribute Title I funds and create more options for training and support. </a:t>
            </a:r>
            <a:endParaRPr lang="en-US" sz="2400" dirty="0" smtClean="0"/>
          </a:p>
          <a:p>
            <a:pPr marL="0" lvl="0" indent="0">
              <a:buNone/>
            </a:pPr>
            <a:endParaRPr lang="en-US" sz="2400" dirty="0"/>
          </a:p>
          <a:p>
            <a:pPr lvl="0"/>
            <a:r>
              <a:rPr lang="en-US" sz="2400" dirty="0"/>
              <a:t>MOWR funds and support will be concentrated for more efficient and effective support to struggling readers. </a:t>
            </a:r>
            <a:endParaRPr lang="en-US" sz="2400" dirty="0" smtClean="0"/>
          </a:p>
          <a:p>
            <a:pPr lvl="0"/>
            <a:endParaRPr lang="en-US" sz="2400" dirty="0"/>
          </a:p>
          <a:p>
            <a:pPr lvl="0"/>
            <a:r>
              <a:rPr lang="en-US" sz="2400" dirty="0"/>
              <a:t>Teacher training on reading intervention programs will be easier to schedule, deliver and monitor.</a:t>
            </a:r>
          </a:p>
          <a:p>
            <a:pPr marL="0" lvl="0" indent="0">
              <a:buNone/>
            </a:pP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7366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ELL</a:t>
            </a:r>
            <a:br>
              <a:rPr lang="en-US" dirty="0" smtClean="0"/>
            </a:br>
            <a:r>
              <a:rPr lang="en-US" dirty="0" smtClean="0"/>
              <a:t>Program Benefits</a:t>
            </a:r>
            <a:endParaRPr lang="en-US" dirty="0"/>
          </a:p>
        </p:txBody>
      </p:sp>
      <p:sp>
        <p:nvSpPr>
          <p:cNvPr id="3" name="Content Placeholder 2"/>
          <p:cNvSpPr>
            <a:spLocks noGrp="1"/>
          </p:cNvSpPr>
          <p:nvPr>
            <p:ph idx="1"/>
          </p:nvPr>
        </p:nvSpPr>
        <p:spPr/>
        <p:txBody>
          <a:bodyPr>
            <a:normAutofit/>
          </a:bodyPr>
          <a:lstStyle/>
          <a:p>
            <a:pPr lvl="0"/>
            <a:r>
              <a:rPr lang="en-US" sz="2400" dirty="0"/>
              <a:t>The ADE reported findings for instructional practice and time allocation in its ELL programs. </a:t>
            </a:r>
            <a:endParaRPr lang="en-US" sz="2400" dirty="0" smtClean="0"/>
          </a:p>
          <a:p>
            <a:pPr lvl="0"/>
            <a:endParaRPr lang="en-US" sz="2400" dirty="0"/>
          </a:p>
          <a:p>
            <a:pPr lvl="0"/>
            <a:r>
              <a:rPr lang="en-US" sz="2400" dirty="0"/>
              <a:t>The current model creates unnecessary paperwork (ILLP) for staff and inefficient distribution of services.  </a:t>
            </a:r>
            <a:endParaRPr lang="en-US" sz="2400" dirty="0" smtClean="0"/>
          </a:p>
          <a:p>
            <a:pPr lvl="0"/>
            <a:endParaRPr lang="en-US" sz="2400" dirty="0"/>
          </a:p>
          <a:p>
            <a:pPr lvl="0"/>
            <a:r>
              <a:rPr lang="en-US" sz="2400" dirty="0"/>
              <a:t>Reclassification rates are more than twice as high in district SEI models compared to ILLP (40/17%). </a:t>
            </a: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6001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ELL</a:t>
            </a:r>
            <a:br>
              <a:rPr lang="en-US" dirty="0" smtClean="0"/>
            </a:br>
            <a:r>
              <a:rPr lang="en-US" dirty="0" smtClean="0"/>
              <a:t>Program Benefits</a:t>
            </a:r>
            <a:endParaRPr lang="en-US" dirty="0"/>
          </a:p>
        </p:txBody>
      </p:sp>
      <p:sp>
        <p:nvSpPr>
          <p:cNvPr id="3" name="Content Placeholder 2"/>
          <p:cNvSpPr>
            <a:spLocks noGrp="1"/>
          </p:cNvSpPr>
          <p:nvPr>
            <p:ph idx="1"/>
          </p:nvPr>
        </p:nvSpPr>
        <p:spPr/>
        <p:txBody>
          <a:bodyPr>
            <a:normAutofit/>
          </a:bodyPr>
          <a:lstStyle/>
          <a:p>
            <a:pPr marL="0" indent="0">
              <a:buNone/>
            </a:pPr>
            <a:r>
              <a:rPr lang="en-US" sz="2800" u="sng" dirty="0"/>
              <a:t>One K-6 and One 7-12 </a:t>
            </a:r>
            <a:r>
              <a:rPr lang="en-US" sz="2800" u="sng" dirty="0" smtClean="0"/>
              <a:t>model</a:t>
            </a:r>
            <a:endParaRPr lang="en-US" sz="2800" dirty="0"/>
          </a:p>
          <a:p>
            <a:pPr lvl="0"/>
            <a:r>
              <a:rPr lang="en-US" sz="2400" dirty="0"/>
              <a:t>Combined ELL can be placed in SEI classrooms that offer more effective and efficient use of staff and resources</a:t>
            </a:r>
            <a:r>
              <a:rPr lang="en-US" sz="2400" dirty="0" smtClean="0"/>
              <a:t>.</a:t>
            </a:r>
          </a:p>
          <a:p>
            <a:pPr lvl="0"/>
            <a:endParaRPr lang="en-US" sz="2400" dirty="0"/>
          </a:p>
          <a:p>
            <a:pPr lvl="0"/>
            <a:r>
              <a:rPr lang="en-US" sz="2400" dirty="0"/>
              <a:t>Greater flexibility to build and support SEI classrooms. </a:t>
            </a:r>
            <a:endParaRPr lang="en-US" sz="2400" dirty="0" smtClean="0"/>
          </a:p>
          <a:p>
            <a:pPr lvl="0"/>
            <a:endParaRPr lang="en-US" sz="2400" dirty="0"/>
          </a:p>
          <a:p>
            <a:pPr lvl="0"/>
            <a:r>
              <a:rPr lang="en-US" sz="2400" dirty="0"/>
              <a:t>S</a:t>
            </a:r>
            <a:r>
              <a:rPr lang="en-US" sz="2400" dirty="0" smtClean="0"/>
              <a:t>tudents </a:t>
            </a:r>
            <a:r>
              <a:rPr lang="en-US" sz="2400" dirty="0"/>
              <a:t>become </a:t>
            </a:r>
            <a:r>
              <a:rPr lang="en-US" sz="2400" dirty="0" smtClean="0"/>
              <a:t>English proficient, both in greater numbers and earlier in their k-12 education.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714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330450"/>
            <a:ext cx="8229600" cy="1600200"/>
          </a:xfrm>
        </p:spPr>
        <p:txBody>
          <a:bodyPr anchor="t"/>
          <a:lstStyle/>
          <a:p>
            <a:pPr eaLnBrk="1" fontAlgn="auto" hangingPunct="1">
              <a:spcAft>
                <a:spcPts val="0"/>
              </a:spcAft>
              <a:defRPr/>
            </a:pPr>
            <a:r>
              <a:rPr lang="en-US" dirty="0" smtClean="0">
                <a:ea typeface="+mj-ea"/>
                <a:cs typeface="+mj-cs"/>
              </a:rPr>
              <a:t>K-6, K-6, 7-12 Campuses</a:t>
            </a:r>
            <a:br>
              <a:rPr lang="en-US" dirty="0" smtClean="0">
                <a:ea typeface="+mj-ea"/>
                <a:cs typeface="+mj-cs"/>
              </a:rPr>
            </a:br>
            <a:endParaRPr lang="en-US" dirty="0">
              <a:ea typeface="+mj-ea"/>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1208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Services</a:t>
            </a:r>
            <a:br>
              <a:rPr lang="en-US" dirty="0" smtClean="0"/>
            </a:br>
            <a:r>
              <a:rPr lang="en-US" dirty="0" smtClean="0"/>
              <a:t>Program Benefits</a:t>
            </a:r>
            <a:endParaRPr lang="en-US" dirty="0"/>
          </a:p>
        </p:txBody>
      </p:sp>
      <p:sp>
        <p:nvSpPr>
          <p:cNvPr id="3" name="Content Placeholder 2"/>
          <p:cNvSpPr>
            <a:spLocks noGrp="1"/>
          </p:cNvSpPr>
          <p:nvPr>
            <p:ph idx="1"/>
          </p:nvPr>
        </p:nvSpPr>
        <p:spPr>
          <a:xfrm>
            <a:off x="457199" y="1600200"/>
            <a:ext cx="8229601" cy="4525963"/>
          </a:xfrm>
        </p:spPr>
        <p:txBody>
          <a:bodyPr>
            <a:normAutofit/>
          </a:bodyPr>
          <a:lstStyle/>
          <a:p>
            <a:pPr marL="0" indent="0">
              <a:buNone/>
            </a:pPr>
            <a:r>
              <a:rPr lang="en-US" sz="2800" u="sng" dirty="0" smtClean="0"/>
              <a:t>Gifted</a:t>
            </a:r>
          </a:p>
          <a:p>
            <a:r>
              <a:rPr lang="en-US" sz="2400" dirty="0" smtClean="0"/>
              <a:t>Expanded services for all students. </a:t>
            </a:r>
            <a:r>
              <a:rPr lang="en-US" sz="2000" dirty="0" smtClean="0"/>
              <a:t>(current model provides minimal services at WSS only)</a:t>
            </a:r>
          </a:p>
          <a:p>
            <a:r>
              <a:rPr lang="en-US" sz="2400" dirty="0" smtClean="0"/>
              <a:t>Eligibility of gifted students re-established</a:t>
            </a:r>
          </a:p>
          <a:p>
            <a:r>
              <a:rPr lang="en-US" sz="2400" dirty="0" smtClean="0"/>
              <a:t>Direct Instruction, co-teaching, supplemental services</a:t>
            </a:r>
          </a:p>
          <a:p>
            <a:endParaRPr lang="en-US" sz="2400" dirty="0"/>
          </a:p>
          <a:p>
            <a:pPr marL="0" indent="0">
              <a:buNone/>
            </a:pPr>
            <a:r>
              <a:rPr lang="en-US" sz="2800" u="sng" dirty="0" smtClean="0"/>
              <a:t>Special Education</a:t>
            </a:r>
            <a:endParaRPr lang="en-US" sz="2800" u="sng" dirty="0"/>
          </a:p>
          <a:p>
            <a:r>
              <a:rPr lang="en-US" sz="2400" dirty="0" smtClean="0"/>
              <a:t>Focus on specific grade levels and curriculum</a:t>
            </a:r>
          </a:p>
          <a:p>
            <a:r>
              <a:rPr lang="en-US" sz="2400" dirty="0" smtClean="0"/>
              <a:t>Additional co-teaching opportunities, including related services, which benefit and expand services for all students</a:t>
            </a:r>
            <a:endParaRPr lang="en-US" sz="2400" dirty="0"/>
          </a:p>
          <a:p>
            <a:pPr marL="0" indent="0">
              <a:buNone/>
            </a:pP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7097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Goal Statements</a:t>
            </a:r>
            <a:endParaRPr lang="en-US" sz="3200" dirty="0"/>
          </a:p>
        </p:txBody>
      </p:sp>
      <p:sp>
        <p:nvSpPr>
          <p:cNvPr id="3" name="Content Placeholder 2"/>
          <p:cNvSpPr>
            <a:spLocks noGrp="1"/>
          </p:cNvSpPr>
          <p:nvPr>
            <p:ph idx="1"/>
          </p:nvPr>
        </p:nvSpPr>
        <p:spPr>
          <a:xfrm>
            <a:off x="457200" y="933269"/>
            <a:ext cx="8229600" cy="5722013"/>
          </a:xfrm>
        </p:spPr>
        <p:txBody>
          <a:bodyPr>
            <a:noAutofit/>
          </a:bodyPr>
          <a:lstStyle/>
          <a:p>
            <a:pPr marL="0" lvl="0" indent="0">
              <a:buNone/>
            </a:pPr>
            <a:r>
              <a:rPr lang="en-US" sz="1500" dirty="0" smtClean="0"/>
              <a:t>1. Utilize data to establish and ensure </a:t>
            </a:r>
            <a:r>
              <a:rPr lang="en-US" sz="1500" b="1" dirty="0" smtClean="0"/>
              <a:t>that all students </a:t>
            </a:r>
            <a:r>
              <a:rPr lang="en-US" sz="1500" dirty="0" smtClean="0"/>
              <a:t>are provided an efficient curriculum delivery model that enables their </a:t>
            </a:r>
            <a:r>
              <a:rPr lang="en-US" sz="1500" b="1" dirty="0" smtClean="0"/>
              <a:t>academic, emotional and cultural needs to be met. </a:t>
            </a:r>
          </a:p>
          <a:p>
            <a:pPr marL="0" indent="0">
              <a:buNone/>
            </a:pPr>
            <a:endParaRPr lang="en-US" sz="1500" dirty="0"/>
          </a:p>
          <a:p>
            <a:pPr marL="0" indent="0">
              <a:buNone/>
            </a:pPr>
            <a:r>
              <a:rPr lang="en-US" sz="1500" dirty="0" smtClean="0"/>
              <a:t>2. As </a:t>
            </a:r>
            <a:r>
              <a:rPr lang="en-US" sz="1500" b="1" dirty="0" smtClean="0"/>
              <a:t>a unified School District</a:t>
            </a:r>
            <a:r>
              <a:rPr lang="en-US" sz="1500" dirty="0" smtClean="0"/>
              <a:t>, we will make decisions with the </a:t>
            </a:r>
            <a:r>
              <a:rPr lang="en-US" sz="1500" b="1" dirty="0" smtClean="0"/>
              <a:t>end goal of college and career readiness</a:t>
            </a:r>
            <a:r>
              <a:rPr lang="en-US" sz="1500" dirty="0" smtClean="0"/>
              <a:t>, which sustains and improves programs </a:t>
            </a:r>
            <a:r>
              <a:rPr lang="en-US" sz="1500" b="1" dirty="0" smtClean="0"/>
              <a:t>for all k-12 students</a:t>
            </a:r>
            <a:r>
              <a:rPr lang="en-US" sz="1500" dirty="0" smtClean="0"/>
              <a:t>. This will begin in Kindergarten and culminate upon graduation of high school and beyond.</a:t>
            </a:r>
          </a:p>
          <a:p>
            <a:pPr marL="0" indent="0">
              <a:buNone/>
            </a:pPr>
            <a:endParaRPr lang="en-US" sz="1500" dirty="0"/>
          </a:p>
          <a:p>
            <a:pPr marL="0" lvl="0" indent="0">
              <a:buNone/>
            </a:pPr>
            <a:r>
              <a:rPr lang="en-US" sz="1500" dirty="0" smtClean="0"/>
              <a:t>3. Develop and implement a district wide instructional model that will be </a:t>
            </a:r>
            <a:r>
              <a:rPr lang="en-US" sz="1500" b="1" dirty="0" smtClean="0"/>
              <a:t>fiscally sustainable</a:t>
            </a:r>
            <a:r>
              <a:rPr lang="en-US" sz="1500" dirty="0" smtClean="0"/>
              <a:t> and capable of offering our students </a:t>
            </a:r>
            <a:r>
              <a:rPr lang="en-US" sz="1500" b="1" dirty="0" smtClean="0"/>
              <a:t>a variety of choices and options for a diverse and dynamic education. </a:t>
            </a:r>
          </a:p>
          <a:p>
            <a:pPr marL="0" lvl="0" indent="0">
              <a:buNone/>
            </a:pPr>
            <a:endParaRPr lang="en-US" sz="1500" dirty="0" smtClean="0"/>
          </a:p>
          <a:p>
            <a:pPr marL="0" lvl="0" indent="0">
              <a:buNone/>
            </a:pPr>
            <a:r>
              <a:rPr lang="en-US" sz="1500" dirty="0" smtClean="0"/>
              <a:t>4. Model will foster a research-based, guaranteed and </a:t>
            </a:r>
            <a:r>
              <a:rPr lang="en-US" sz="1500" b="1" dirty="0" smtClean="0"/>
              <a:t>viable curriculum aligned both vertically and horizontally</a:t>
            </a:r>
            <a:r>
              <a:rPr lang="en-US" sz="1500" dirty="0" smtClean="0"/>
              <a:t> that best meets the needs of all students k-12.  </a:t>
            </a:r>
          </a:p>
          <a:p>
            <a:pPr marL="0" indent="0">
              <a:buNone/>
            </a:pPr>
            <a:endParaRPr lang="en-US" sz="1500" dirty="0" smtClean="0"/>
          </a:p>
          <a:p>
            <a:pPr marL="0" indent="0">
              <a:buNone/>
            </a:pPr>
            <a:r>
              <a:rPr lang="en-US" sz="1500" dirty="0" smtClean="0"/>
              <a:t>5. The restructuring model will create a system that </a:t>
            </a:r>
            <a:r>
              <a:rPr lang="en-US" sz="1500" b="1" dirty="0" smtClean="0"/>
              <a:t>allows financial resources </a:t>
            </a:r>
            <a:r>
              <a:rPr lang="en-US" sz="1500" dirty="0" smtClean="0"/>
              <a:t>to be dedicated to </a:t>
            </a:r>
            <a:r>
              <a:rPr lang="en-US" sz="1500" b="1" dirty="0" smtClean="0"/>
              <a:t>creating and maintaining a competitive salary schedule</a:t>
            </a:r>
            <a:r>
              <a:rPr lang="en-US" sz="1500" dirty="0" smtClean="0"/>
              <a:t>. </a:t>
            </a:r>
            <a:endParaRPr lang="en-US" sz="1500" dirty="0"/>
          </a:p>
          <a:p>
            <a:pPr marL="0" indent="0">
              <a:buNone/>
            </a:pPr>
            <a:endParaRPr lang="en-US" sz="1200" dirty="0" smtClean="0"/>
          </a:p>
          <a:p>
            <a:pPr marL="0" indent="0">
              <a:buNone/>
            </a:pPr>
            <a:endParaRPr lang="en-US" sz="1200" dirty="0" smtClean="0"/>
          </a:p>
          <a:p>
            <a:pPr marL="0" indent="0">
              <a:buNone/>
            </a:pPr>
            <a:r>
              <a:rPr lang="en-US" sz="1200" dirty="0" smtClean="0"/>
              <a:t>Identify high school graduate academic and emotional goals</a:t>
            </a:r>
          </a:p>
          <a:p>
            <a:pPr marL="0" indent="0">
              <a:buNone/>
            </a:pPr>
            <a:r>
              <a:rPr lang="en-US" sz="1200" dirty="0" smtClean="0"/>
              <a:t>All students, k-12 focus!</a:t>
            </a:r>
          </a:p>
          <a:p>
            <a:pPr marL="0" indent="0">
              <a:buNone/>
            </a:pPr>
            <a:r>
              <a:rPr lang="en-US" sz="1200" dirty="0" smtClean="0"/>
              <a:t>Work within our budget</a:t>
            </a:r>
          </a:p>
          <a:p>
            <a:pPr marL="0" indent="0">
              <a:buNone/>
            </a:pPr>
            <a:r>
              <a:rPr lang="en-US" sz="1200" dirty="0" smtClean="0"/>
              <a:t>Articulated District Curriculum</a:t>
            </a:r>
          </a:p>
          <a:p>
            <a:pPr marL="0" indent="0">
              <a:buNone/>
            </a:pPr>
            <a:r>
              <a:rPr lang="en-US" sz="1200" dirty="0" smtClean="0"/>
              <a:t>Increase teacher salaries</a:t>
            </a:r>
          </a:p>
          <a:p>
            <a:pPr marL="0" indent="0">
              <a:buNone/>
            </a:pPr>
            <a:r>
              <a:rPr lang="en-US" sz="1200" dirty="0" smtClean="0"/>
              <a:t>Internal Marketing Program</a:t>
            </a:r>
          </a:p>
          <a:p>
            <a:pPr marL="0" indent="0">
              <a:buNone/>
            </a:pP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3623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9850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Community Input		</a:t>
            </a:r>
            <a:endParaRPr lang="en-US" dirty="0"/>
          </a:p>
        </p:txBody>
      </p:sp>
      <p:sp>
        <p:nvSpPr>
          <p:cNvPr id="3" name="Content Placeholder 2"/>
          <p:cNvSpPr>
            <a:spLocks noGrp="1"/>
          </p:cNvSpPr>
          <p:nvPr>
            <p:ph idx="1"/>
          </p:nvPr>
        </p:nvSpPr>
        <p:spPr/>
        <p:txBody>
          <a:bodyPr/>
          <a:lstStyle/>
          <a:p>
            <a:pPr marL="0" indent="0" algn="ctr">
              <a:buNone/>
            </a:pPr>
            <a:r>
              <a:rPr lang="en-US" dirty="0" smtClean="0"/>
              <a:t>Ideas, thoughts, points of clarification, or comments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4820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Adjourn to regular meeting</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5835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Board Meeting</a:t>
            </a:r>
            <a:endParaRPr lang="en-US" dirty="0"/>
          </a:p>
        </p:txBody>
      </p:sp>
      <p:sp>
        <p:nvSpPr>
          <p:cNvPr id="3" name="Subtitle 2"/>
          <p:cNvSpPr>
            <a:spLocks noGrp="1"/>
          </p:cNvSpPr>
          <p:nvPr>
            <p:ph type="subTitle" idx="1"/>
          </p:nvPr>
        </p:nvSpPr>
        <p:spPr/>
        <p:txBody>
          <a:bodyPr/>
          <a:lstStyle/>
          <a:p>
            <a:r>
              <a:rPr lang="en-US" dirty="0" smtClean="0"/>
              <a:t>2-23-16</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9939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7"/>
            <a:ext cx="8229600" cy="1143000"/>
          </a:xfrm>
        </p:spPr>
        <p:txBody>
          <a:bodyPr/>
          <a:lstStyle/>
          <a:p>
            <a:r>
              <a:rPr lang="en-US" dirty="0" smtClean="0">
                <a:solidFill>
                  <a:schemeClr val="tx1"/>
                </a:solidFill>
              </a:rPr>
              <a:t>Constants</a:t>
            </a:r>
            <a:endParaRPr lang="en-US" dirty="0">
              <a:solidFill>
                <a:schemeClr val="tx1"/>
              </a:solidFill>
            </a:endParaRPr>
          </a:p>
        </p:txBody>
      </p:sp>
      <p:sp>
        <p:nvSpPr>
          <p:cNvPr id="3" name="Content Placeholder 2"/>
          <p:cNvSpPr>
            <a:spLocks noGrp="1"/>
          </p:cNvSpPr>
          <p:nvPr>
            <p:ph idx="1"/>
          </p:nvPr>
        </p:nvSpPr>
        <p:spPr>
          <a:xfrm>
            <a:off x="457200" y="1161590"/>
            <a:ext cx="8229600" cy="5230603"/>
          </a:xfrm>
        </p:spPr>
        <p:txBody>
          <a:bodyPr>
            <a:normAutofit lnSpcReduction="10000"/>
          </a:bodyPr>
          <a:lstStyle/>
          <a:p>
            <a:r>
              <a:rPr lang="en-US" dirty="0" smtClean="0">
                <a:solidFill>
                  <a:schemeClr val="tx1"/>
                </a:solidFill>
              </a:rPr>
              <a:t>Funding for public schools in AZ has (changed)</a:t>
            </a:r>
          </a:p>
          <a:p>
            <a:pPr lvl="2"/>
            <a:r>
              <a:rPr lang="en-US" dirty="0" smtClean="0"/>
              <a:t>Open Enrollment</a:t>
            </a:r>
          </a:p>
          <a:p>
            <a:pPr lvl="2"/>
            <a:r>
              <a:rPr lang="en-US" dirty="0" smtClean="0">
                <a:solidFill>
                  <a:schemeClr val="tx1"/>
                </a:solidFill>
              </a:rPr>
              <a:t>Charter schools</a:t>
            </a:r>
          </a:p>
          <a:p>
            <a:pPr lvl="2"/>
            <a:r>
              <a:rPr lang="en-US" dirty="0" smtClean="0"/>
              <a:t>Voucher system- Empowerment Scholarships  SB1279</a:t>
            </a:r>
            <a:endParaRPr lang="en-US" dirty="0" smtClean="0">
              <a:solidFill>
                <a:schemeClr val="tx1"/>
              </a:solidFill>
            </a:endParaRPr>
          </a:p>
          <a:p>
            <a:endParaRPr lang="en-US" dirty="0">
              <a:solidFill>
                <a:schemeClr val="tx1"/>
              </a:solidFill>
            </a:endParaRPr>
          </a:p>
          <a:p>
            <a:r>
              <a:rPr lang="en-US" dirty="0" smtClean="0">
                <a:solidFill>
                  <a:schemeClr val="tx1"/>
                </a:solidFill>
              </a:rPr>
              <a:t>The enrollment in SOCUSD has (changed)</a:t>
            </a:r>
          </a:p>
          <a:p>
            <a:pPr lvl="2"/>
            <a:r>
              <a:rPr lang="en-US" dirty="0" smtClean="0">
                <a:solidFill>
                  <a:schemeClr val="tx1"/>
                </a:solidFill>
              </a:rPr>
              <a:t>Demographics</a:t>
            </a:r>
          </a:p>
          <a:p>
            <a:pPr lvl="2"/>
            <a:r>
              <a:rPr lang="en-US" dirty="0" smtClean="0"/>
              <a:t>Economic need</a:t>
            </a:r>
            <a:endParaRPr lang="en-US" dirty="0" smtClean="0">
              <a:solidFill>
                <a:schemeClr val="tx1"/>
              </a:solidFill>
            </a:endParaRPr>
          </a:p>
          <a:p>
            <a:endParaRPr lang="en-US" dirty="0">
              <a:solidFill>
                <a:schemeClr val="tx1"/>
              </a:solidFill>
            </a:endParaRPr>
          </a:p>
          <a:p>
            <a:r>
              <a:rPr lang="en-US" dirty="0" smtClean="0">
                <a:solidFill>
                  <a:schemeClr val="tx1"/>
                </a:solidFill>
              </a:rPr>
              <a:t>As a result our delivery to insure quality programs for all students must (change)</a:t>
            </a:r>
            <a:endParaRPr lang="en-US"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4870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2773"/>
            <a:ext cx="8229600" cy="4525963"/>
          </a:xfrm>
        </p:spPr>
        <p:txBody>
          <a:bodyPr/>
          <a:lstStyle/>
          <a:p>
            <a:r>
              <a:rPr lang="en-US" dirty="0" smtClean="0"/>
              <a:t>Discussion and possible action to set a date, time and place to hold a public meeting to hear reasons for and against a possible proposal for the restructure of our current instructional delivery model and direct the Superintendent to prepare and cause to be mailed notices of the meeting to the parents or guardians of students who may be affected by the restructured model.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0297452"/>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2773"/>
            <a:ext cx="8229600" cy="4525963"/>
          </a:xfrm>
        </p:spPr>
        <p:txBody>
          <a:bodyPr/>
          <a:lstStyle/>
          <a:p>
            <a:r>
              <a:rPr lang="en-US" dirty="0" smtClean="0"/>
              <a:t>Discussion and possible action to set a date, time and place to hold a public meeting to hear reasons for and against a possible proposal for the closure of Big Park Community School and direct the Superintendent to prepare and cause to be mailed notices of the meeting to the parents or guardians of students who may be affected by the restructured model.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7306003"/>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16-17 Master Schedule v3.pd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5311" y="142689"/>
            <a:ext cx="8305592" cy="771413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5985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BP k-6 instructional delivery.pd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7000" y="0"/>
            <a:ext cx="9263171" cy="6858000"/>
          </a:xfrm>
          <a:prstGeom prst="rect">
            <a:avLst/>
          </a:prstGeom>
        </p:spPr>
      </p:pic>
      <p:grpSp>
        <p:nvGrpSpPr>
          <p:cNvPr id="4" name="Group 3"/>
          <p:cNvGrpSpPr/>
          <p:nvPr/>
        </p:nvGrpSpPr>
        <p:grpSpPr>
          <a:xfrm>
            <a:off x="2483116" y="2625482"/>
            <a:ext cx="4423940" cy="984555"/>
            <a:chOff x="2511657" y="2753902"/>
            <a:chExt cx="4423940" cy="984555"/>
          </a:xfrm>
        </p:grpSpPr>
        <p:cxnSp>
          <p:nvCxnSpPr>
            <p:cNvPr id="5" name="Straight Connector 4"/>
            <p:cNvCxnSpPr/>
            <p:nvPr/>
          </p:nvCxnSpPr>
          <p:spPr>
            <a:xfrm>
              <a:off x="2682906" y="2967936"/>
              <a:ext cx="271145" cy="4994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2511657" y="3467348"/>
              <a:ext cx="442394" cy="27110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954051" y="3467348"/>
              <a:ext cx="398154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6835702" y="2753902"/>
              <a:ext cx="99895" cy="71344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4521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WSS k-6 instructiona delivery.pd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534316" cy="6858000"/>
          </a:xfrm>
          <a:prstGeom prst="rect">
            <a:avLst/>
          </a:prstGeom>
        </p:spPr>
      </p:pic>
      <p:cxnSp>
        <p:nvCxnSpPr>
          <p:cNvPr id="5" name="Straight Connector 4"/>
          <p:cNvCxnSpPr/>
          <p:nvPr/>
        </p:nvCxnSpPr>
        <p:spPr>
          <a:xfrm flipV="1">
            <a:off x="2782801" y="4095180"/>
            <a:ext cx="4124255" cy="4280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flipV="1">
            <a:off x="6635911" y="2183145"/>
            <a:ext cx="271145" cy="19120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2166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433952" y="-19049"/>
            <a:ext cx="10042902" cy="899440"/>
          </a:xfrm>
        </p:spPr>
        <p:txBody>
          <a:bodyPr/>
          <a:lstStyle/>
          <a:p>
            <a:pPr eaLnBrk="1" hangingPunct="1"/>
            <a:r>
              <a:rPr lang="en-US" dirty="0" smtClean="0">
                <a:solidFill>
                  <a:schemeClr val="tx1"/>
                </a:solidFill>
                <a:latin typeface="Calibri" charset="0"/>
              </a:rPr>
              <a:t>What does this all mean in Dollars???</a:t>
            </a:r>
            <a:endParaRPr lang="en-US" dirty="0">
              <a:solidFill>
                <a:schemeClr val="tx1"/>
              </a:solidFill>
              <a:latin typeface="Calibri" charset="0"/>
            </a:endParaRPr>
          </a:p>
        </p:txBody>
      </p:sp>
      <p:sp>
        <p:nvSpPr>
          <p:cNvPr id="2" name="TextBox 1"/>
          <p:cNvSpPr txBox="1"/>
          <p:nvPr/>
        </p:nvSpPr>
        <p:spPr>
          <a:xfrm>
            <a:off x="1" y="864784"/>
            <a:ext cx="9144000" cy="4647426"/>
          </a:xfrm>
          <a:prstGeom prst="rect">
            <a:avLst/>
          </a:prstGeom>
          <a:noFill/>
        </p:spPr>
        <p:txBody>
          <a:bodyPr wrap="square" rtlCol="0">
            <a:spAutoFit/>
          </a:bodyPr>
          <a:lstStyle/>
          <a:p>
            <a:pPr marL="285750" indent="-285750" defTabSz="457200" fontAlgn="base">
              <a:spcBef>
                <a:spcPct val="0"/>
              </a:spcBef>
              <a:spcAft>
                <a:spcPct val="0"/>
              </a:spcAft>
              <a:buFont typeface="Wingdings" charset="2"/>
              <a:buChar char="Ø"/>
            </a:pPr>
            <a:r>
              <a:rPr lang="en-US" sz="2400" dirty="0" smtClean="0">
                <a:solidFill>
                  <a:prstClr val="black"/>
                </a:solidFill>
                <a:latin typeface="Calibri" panose="020F0502020204030204" pitchFamily="34" charset="0"/>
                <a:ea typeface="ＭＳ Ｐゴシック" charset="0"/>
                <a:cs typeface="Arial"/>
              </a:rPr>
              <a:t>Current year 40</a:t>
            </a:r>
            <a:r>
              <a:rPr lang="en-US" sz="2400" baseline="30000" dirty="0" smtClean="0">
                <a:solidFill>
                  <a:prstClr val="black"/>
                </a:solidFill>
                <a:latin typeface="Calibri" panose="020F0502020204030204" pitchFamily="34" charset="0"/>
                <a:ea typeface="ＭＳ Ｐゴシック" charset="0"/>
                <a:cs typeface="Arial"/>
              </a:rPr>
              <a:t>th</a:t>
            </a:r>
            <a:r>
              <a:rPr lang="en-US" sz="2400" dirty="0" smtClean="0">
                <a:solidFill>
                  <a:prstClr val="black"/>
                </a:solidFill>
                <a:latin typeface="Calibri" panose="020F0502020204030204" pitchFamily="34" charset="0"/>
                <a:ea typeface="ＭＳ Ｐゴシック" charset="0"/>
                <a:cs typeface="Arial"/>
              </a:rPr>
              <a:t>   </a:t>
            </a:r>
            <a:r>
              <a:rPr lang="en-US" sz="2400" dirty="0" smtClean="0">
                <a:solidFill>
                  <a:srgbClr val="FF0000"/>
                </a:solidFill>
                <a:latin typeface="Calibri" panose="020F0502020204030204" pitchFamily="34" charset="0"/>
                <a:ea typeface="ＭＳ Ｐゴシック" charset="0"/>
                <a:cs typeface="Arial"/>
              </a:rPr>
              <a:t>100</a:t>
            </a:r>
            <a:r>
              <a:rPr lang="en-US" sz="2400" baseline="30000" dirty="0" smtClean="0">
                <a:solidFill>
                  <a:srgbClr val="FF0000"/>
                </a:solidFill>
                <a:latin typeface="Calibri" panose="020F0502020204030204" pitchFamily="34" charset="0"/>
                <a:ea typeface="ＭＳ Ｐゴシック" charset="0"/>
                <a:cs typeface="Arial"/>
              </a:rPr>
              <a:t>th</a:t>
            </a:r>
            <a:r>
              <a:rPr lang="en-US" sz="2400" dirty="0" smtClean="0">
                <a:solidFill>
                  <a:srgbClr val="FF0000"/>
                </a:solidFill>
                <a:latin typeface="Calibri" panose="020F0502020204030204" pitchFamily="34" charset="0"/>
                <a:ea typeface="ＭＳ Ｐゴシック" charset="0"/>
                <a:cs typeface="Arial"/>
              </a:rPr>
              <a:t> day </a:t>
            </a:r>
            <a:r>
              <a:rPr lang="en-US" sz="2400" dirty="0" smtClean="0">
                <a:solidFill>
                  <a:prstClr val="black"/>
                </a:solidFill>
                <a:latin typeface="Calibri" panose="020F0502020204030204" pitchFamily="34" charset="0"/>
                <a:ea typeface="ＭＳ Ｐゴシック" charset="0"/>
                <a:cs typeface="Arial"/>
              </a:rPr>
              <a:t>weighted student counts</a:t>
            </a:r>
          </a:p>
          <a:p>
            <a:pPr lvl="1" defTabSz="457200" fontAlgn="base">
              <a:spcBef>
                <a:spcPct val="0"/>
              </a:spcBef>
              <a:spcAft>
                <a:spcPct val="0"/>
              </a:spcAft>
            </a:pPr>
            <a:r>
              <a:rPr lang="en-US" sz="2000" dirty="0" smtClean="0">
                <a:solidFill>
                  <a:prstClr val="black"/>
                </a:solidFill>
                <a:latin typeface="Calibri" panose="020F0502020204030204" pitchFamily="34" charset="0"/>
                <a:ea typeface="ＭＳ Ｐゴシック" charset="0"/>
                <a:cs typeface="Arial"/>
              </a:rPr>
              <a:t>								 loss of -101.83    </a:t>
            </a:r>
            <a:r>
              <a:rPr lang="en-US" sz="2000" dirty="0" smtClean="0">
                <a:solidFill>
                  <a:srgbClr val="FF0000"/>
                </a:solidFill>
                <a:latin typeface="Calibri" panose="020F0502020204030204" pitchFamily="34" charset="0"/>
                <a:ea typeface="ＭＳ Ｐゴシック" charset="0"/>
                <a:cs typeface="Arial"/>
              </a:rPr>
              <a:t>-117.88  </a:t>
            </a:r>
            <a:r>
              <a:rPr lang="en-US" sz="2000" dirty="0" smtClean="0">
                <a:solidFill>
                  <a:prstClr val="black"/>
                </a:solidFill>
                <a:latin typeface="Calibri" panose="020F0502020204030204" pitchFamily="34" charset="0"/>
                <a:ea typeface="ＭＳ Ｐゴシック" charset="0"/>
                <a:cs typeface="Arial"/>
              </a:rPr>
              <a:t>students</a:t>
            </a:r>
          </a:p>
          <a:p>
            <a:pPr lvl="8" defTabSz="457200"/>
            <a:r>
              <a:rPr lang="en-US" sz="2000" dirty="0" smtClean="0">
                <a:solidFill>
                  <a:prstClr val="black"/>
                </a:solidFill>
                <a:latin typeface="Calibri" panose="020F0502020204030204" pitchFamily="34" charset="0"/>
                <a:ea typeface="ＭＳ Ｐゴシック" charset="0"/>
                <a:cs typeface="Arial"/>
              </a:rPr>
              <a:t>		X $4600 per weighted student = </a:t>
            </a:r>
          </a:p>
          <a:p>
            <a:pPr lvl="8" defTabSz="457200"/>
            <a:r>
              <a:rPr lang="en-US" sz="2000" b="1" dirty="0" smtClean="0">
                <a:solidFill>
                  <a:srgbClr val="FF0000"/>
                </a:solidFill>
                <a:latin typeface="Calibri" panose="020F0502020204030204" pitchFamily="34" charset="0"/>
                <a:ea typeface="ＭＳ Ｐゴシック" charset="0"/>
                <a:cs typeface="Arial"/>
              </a:rPr>
              <a:t>		Loss of  </a:t>
            </a:r>
            <a:r>
              <a:rPr lang="en-US" sz="2800" b="1" dirty="0" smtClean="0">
                <a:solidFill>
                  <a:srgbClr val="FF0000"/>
                </a:solidFill>
                <a:latin typeface="Calibri" panose="020F0502020204030204" pitchFamily="34" charset="0"/>
                <a:ea typeface="ＭＳ Ｐゴシック" charset="0"/>
                <a:cs typeface="Arial"/>
              </a:rPr>
              <a:t>$468,418 </a:t>
            </a:r>
            <a:r>
              <a:rPr lang="en-US" sz="2000" b="1" dirty="0" smtClean="0">
                <a:solidFill>
                  <a:srgbClr val="FF0000"/>
                </a:solidFill>
                <a:latin typeface="Calibri" panose="020F0502020204030204" pitchFamily="34" charset="0"/>
                <a:ea typeface="ＭＳ Ｐゴシック" charset="0"/>
                <a:cs typeface="Arial"/>
              </a:rPr>
              <a:t>in 16/17sy</a:t>
            </a:r>
            <a:endParaRPr lang="en-US" sz="2000" dirty="0" smtClean="0">
              <a:solidFill>
                <a:srgbClr val="000000"/>
              </a:solidFill>
              <a:latin typeface="Calibri" panose="020F0502020204030204" pitchFamily="34" charset="0"/>
              <a:ea typeface="ＭＳ Ｐゴシック" charset="0"/>
              <a:cs typeface="Arial"/>
            </a:endParaRPr>
          </a:p>
          <a:p>
            <a:pPr defTabSz="457200" fontAlgn="base">
              <a:spcBef>
                <a:spcPct val="0"/>
              </a:spcBef>
              <a:spcAft>
                <a:spcPct val="0"/>
              </a:spcAft>
            </a:pPr>
            <a:r>
              <a:rPr lang="en-US" sz="2000" dirty="0" smtClean="0">
                <a:solidFill>
                  <a:srgbClr val="000000"/>
                </a:solidFill>
                <a:latin typeface="Calibri" panose="020F0502020204030204" pitchFamily="34" charset="0"/>
                <a:ea typeface="ＭＳ Ｐゴシック" charset="0"/>
                <a:cs typeface="Arial"/>
              </a:rPr>
              <a:t>											</a:t>
            </a:r>
            <a:r>
              <a:rPr lang="en-US" sz="2000" dirty="0">
                <a:solidFill>
                  <a:srgbClr val="000000"/>
                </a:solidFill>
                <a:latin typeface="Calibri" panose="020F0502020204030204" pitchFamily="34" charset="0"/>
                <a:ea typeface="ＭＳ Ｐゴシック" charset="0"/>
                <a:cs typeface="Arial"/>
              </a:rPr>
              <a:t>	</a:t>
            </a:r>
            <a:r>
              <a:rPr lang="en-US" sz="2800" b="1" dirty="0" smtClean="0">
                <a:solidFill>
                  <a:srgbClr val="FF0000"/>
                </a:solidFill>
                <a:latin typeface="Calibri" panose="020F0502020204030204" pitchFamily="34" charset="0"/>
                <a:ea typeface="ＭＳ Ｐゴシック" charset="0"/>
                <a:cs typeface="Arial"/>
              </a:rPr>
              <a:t>$542,248</a:t>
            </a:r>
            <a:endParaRPr lang="en-US" sz="2000" b="1" dirty="0" smtClean="0">
              <a:solidFill>
                <a:srgbClr val="FF0000"/>
              </a:solidFill>
              <a:latin typeface="Calibri" panose="020F0502020204030204" pitchFamily="34" charset="0"/>
              <a:ea typeface="ＭＳ Ｐゴシック" charset="0"/>
              <a:cs typeface="Arial"/>
            </a:endParaRPr>
          </a:p>
          <a:p>
            <a:pPr marL="285750" indent="-285750" defTabSz="457200" fontAlgn="base">
              <a:spcBef>
                <a:spcPct val="0"/>
              </a:spcBef>
              <a:spcAft>
                <a:spcPct val="0"/>
              </a:spcAft>
              <a:buFont typeface="Wingdings" charset="2"/>
              <a:buChar char="Ø"/>
            </a:pPr>
            <a:r>
              <a:rPr lang="en-US" sz="2400" dirty="0" smtClean="0">
                <a:solidFill>
                  <a:srgbClr val="000000"/>
                </a:solidFill>
                <a:latin typeface="Calibri" panose="020F0502020204030204" pitchFamily="34" charset="0"/>
                <a:ea typeface="ＭＳ Ｐゴシック" charset="0"/>
                <a:cs typeface="Arial"/>
              </a:rPr>
              <a:t>Continued Sedona Red Rock High School ADM loss over next 3 years</a:t>
            </a:r>
          </a:p>
          <a:p>
            <a:pPr lvl="4" defTabSz="457200" fontAlgn="base">
              <a:spcBef>
                <a:spcPct val="0"/>
              </a:spcBef>
              <a:spcAft>
                <a:spcPct val="0"/>
              </a:spcAft>
            </a:pPr>
            <a:r>
              <a:rPr lang="en-US" sz="2000" dirty="0" smtClean="0">
                <a:solidFill>
                  <a:srgbClr val="000000"/>
                </a:solidFill>
                <a:latin typeface="Calibri" panose="020F0502020204030204" pitchFamily="34" charset="0"/>
                <a:ea typeface="ＭＳ Ｐゴシック" charset="0"/>
                <a:cs typeface="Arial"/>
              </a:rPr>
              <a:t>					loss of -127   </a:t>
            </a:r>
            <a:r>
              <a:rPr lang="en-US" sz="2000" dirty="0" smtClean="0">
                <a:solidFill>
                  <a:srgbClr val="FF0000"/>
                </a:solidFill>
                <a:latin typeface="Calibri" panose="020F0502020204030204" pitchFamily="34" charset="0"/>
                <a:ea typeface="ＭＳ Ｐゴシック" charset="0"/>
                <a:cs typeface="Arial"/>
              </a:rPr>
              <a:t>-99  </a:t>
            </a:r>
            <a:r>
              <a:rPr lang="en-US" sz="2000" dirty="0" smtClean="0">
                <a:solidFill>
                  <a:srgbClr val="000000"/>
                </a:solidFill>
                <a:latin typeface="Calibri" panose="020F0502020204030204" pitchFamily="34" charset="0"/>
                <a:ea typeface="ＭＳ Ｐゴシック" charset="0"/>
                <a:cs typeface="Arial"/>
              </a:rPr>
              <a:t>students</a:t>
            </a:r>
          </a:p>
          <a:p>
            <a:pPr lvl="4" defTabSz="457200" fontAlgn="base">
              <a:spcBef>
                <a:spcPct val="0"/>
              </a:spcBef>
              <a:spcAft>
                <a:spcPct val="0"/>
              </a:spcAft>
            </a:pPr>
            <a:r>
              <a:rPr lang="en-US" sz="2000" dirty="0" smtClean="0">
                <a:solidFill>
                  <a:srgbClr val="000000"/>
                </a:solidFill>
                <a:latin typeface="Calibri" panose="020F0502020204030204" pitchFamily="34" charset="0"/>
                <a:ea typeface="ＭＳ Ｐゴシック" charset="0"/>
                <a:cs typeface="Arial"/>
              </a:rPr>
              <a:t>							X 1.409 weighted factor</a:t>
            </a:r>
          </a:p>
          <a:p>
            <a:pPr lvl="4" defTabSz="457200" fontAlgn="base">
              <a:spcBef>
                <a:spcPct val="0"/>
              </a:spcBef>
              <a:spcAft>
                <a:spcPct val="0"/>
              </a:spcAft>
            </a:pPr>
            <a:r>
              <a:rPr lang="en-US" sz="2000" b="1" dirty="0" smtClean="0">
                <a:solidFill>
                  <a:srgbClr val="000000"/>
                </a:solidFill>
                <a:latin typeface="Calibri" panose="020F0502020204030204" pitchFamily="34" charset="0"/>
                <a:ea typeface="ＭＳ Ｐゴシック" charset="0"/>
                <a:cs typeface="Arial"/>
              </a:rPr>
              <a:t>							</a:t>
            </a:r>
            <a:r>
              <a:rPr lang="en-US" sz="2000" dirty="0" smtClean="0">
                <a:solidFill>
                  <a:srgbClr val="000000"/>
                </a:solidFill>
                <a:latin typeface="Calibri" panose="020F0502020204030204" pitchFamily="34" charset="0"/>
                <a:ea typeface="ＭＳ Ｐゴシック" charset="0"/>
                <a:cs typeface="Arial"/>
              </a:rPr>
              <a:t>X $4600 per weighted student =</a:t>
            </a:r>
          </a:p>
          <a:p>
            <a:pPr lvl="4" defTabSz="457200" fontAlgn="base">
              <a:spcBef>
                <a:spcPct val="0"/>
              </a:spcBef>
              <a:spcAft>
                <a:spcPct val="0"/>
              </a:spcAft>
            </a:pPr>
            <a:r>
              <a:rPr lang="en-US" sz="2000" dirty="0" smtClean="0">
                <a:solidFill>
                  <a:srgbClr val="000000"/>
                </a:solidFill>
                <a:latin typeface="Calibri" panose="020F0502020204030204" pitchFamily="34" charset="0"/>
                <a:ea typeface="ＭＳ Ｐゴシック" charset="0"/>
                <a:cs typeface="Arial"/>
              </a:rPr>
              <a:t>							</a:t>
            </a:r>
            <a:r>
              <a:rPr lang="en-US" sz="2000" b="1" dirty="0" smtClean="0">
                <a:solidFill>
                  <a:srgbClr val="FF0000"/>
                </a:solidFill>
                <a:latin typeface="Calibri" panose="020F0502020204030204" pitchFamily="34" charset="0"/>
                <a:ea typeface="ＭＳ Ｐゴシック" charset="0"/>
                <a:cs typeface="Arial"/>
              </a:rPr>
              <a:t>Loss of   </a:t>
            </a:r>
            <a:r>
              <a:rPr lang="en-US" sz="2800" b="1" dirty="0" smtClean="0">
                <a:solidFill>
                  <a:srgbClr val="FF0000"/>
                </a:solidFill>
                <a:latin typeface="Calibri" panose="020F0502020204030204" pitchFamily="34" charset="0"/>
                <a:ea typeface="ＭＳ Ｐゴシック" charset="0"/>
                <a:cs typeface="Arial"/>
              </a:rPr>
              <a:t>$823,138   </a:t>
            </a:r>
          </a:p>
          <a:p>
            <a:pPr lvl="4" defTabSz="457200" fontAlgn="base">
              <a:spcBef>
                <a:spcPct val="0"/>
              </a:spcBef>
              <a:spcAft>
                <a:spcPct val="0"/>
              </a:spcAft>
            </a:pPr>
            <a:r>
              <a:rPr lang="en-US" sz="2800" b="1" dirty="0" smtClean="0">
                <a:solidFill>
                  <a:srgbClr val="FF0000"/>
                </a:solidFill>
                <a:latin typeface="Calibri" panose="020F0502020204030204" pitchFamily="34" charset="0"/>
                <a:ea typeface="ＭＳ Ｐゴシック" charset="0"/>
                <a:cs typeface="Arial"/>
              </a:rPr>
              <a:t>									$641,659</a:t>
            </a:r>
          </a:p>
          <a:p>
            <a:pPr defTabSz="457200" fontAlgn="base">
              <a:spcBef>
                <a:spcPct val="0"/>
              </a:spcBef>
              <a:spcAft>
                <a:spcPct val="0"/>
              </a:spcAft>
            </a:pPr>
            <a:r>
              <a:rPr lang="en-US" sz="1600" b="1" dirty="0" smtClean="0">
                <a:solidFill>
                  <a:prstClr val="black"/>
                </a:solidFill>
                <a:latin typeface="Calibri" panose="020F0502020204030204" pitchFamily="34" charset="0"/>
                <a:ea typeface="ＭＳ Ｐゴシック" charset="0"/>
                <a:cs typeface="Arial"/>
              </a:rPr>
              <a:t>Note: a portion of this amount will be lost in 16/17sy as well, due to change to current year funding </a:t>
            </a:r>
          </a:p>
          <a:p>
            <a:pPr defTabSz="457200" fontAlgn="base">
              <a:spcBef>
                <a:spcPct val="0"/>
              </a:spcBef>
              <a:spcAft>
                <a:spcPct val="0"/>
              </a:spcAft>
            </a:pPr>
            <a:endParaRPr lang="en-US" sz="2000" b="1" dirty="0" smtClean="0">
              <a:solidFill>
                <a:prstClr val="black"/>
              </a:solidFill>
              <a:latin typeface="Calibri" panose="020F0502020204030204" pitchFamily="34" charset="0"/>
              <a:ea typeface="ＭＳ Ｐゴシック" charset="0"/>
              <a:cs typeface="Arial"/>
            </a:endParaRPr>
          </a:p>
        </p:txBody>
      </p:sp>
      <p:cxnSp>
        <p:nvCxnSpPr>
          <p:cNvPr id="4" name="Straight Connector 3"/>
          <p:cNvCxnSpPr/>
          <p:nvPr/>
        </p:nvCxnSpPr>
        <p:spPr>
          <a:xfrm flipV="1">
            <a:off x="4826000" y="1285877"/>
            <a:ext cx="1016000" cy="26987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5413375" y="1936750"/>
            <a:ext cx="1524000" cy="4445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1793875" y="924113"/>
            <a:ext cx="825500" cy="42109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826000" y="3111500"/>
            <a:ext cx="650875" cy="2857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5969000" y="4056062"/>
            <a:ext cx="1381125" cy="42862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185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37779"/>
            <a:ext cx="9144000" cy="6771084"/>
          </a:xfrm>
          <a:prstGeom prst="rect">
            <a:avLst/>
          </a:prstGeom>
          <a:noFill/>
        </p:spPr>
        <p:txBody>
          <a:bodyPr wrap="square" rtlCol="0">
            <a:spAutoFit/>
          </a:bodyPr>
          <a:lstStyle/>
          <a:p>
            <a:pPr defTabSz="457200" fontAlgn="base">
              <a:spcBef>
                <a:spcPct val="0"/>
              </a:spcBef>
              <a:spcAft>
                <a:spcPct val="0"/>
              </a:spcAft>
            </a:pPr>
            <a:r>
              <a:rPr lang="en-US" sz="2400" u="sng" dirty="0" smtClean="0">
                <a:solidFill>
                  <a:srgbClr val="000000"/>
                </a:solidFill>
                <a:latin typeface="Calibri" panose="020F0502020204030204" pitchFamily="34" charset="0"/>
                <a:ea typeface="ＭＳ Ｐゴシック" charset="0"/>
                <a:cs typeface="Arial"/>
              </a:rPr>
              <a:t>Unknowns</a:t>
            </a:r>
            <a:endParaRPr lang="en-US" sz="2400" dirty="0">
              <a:solidFill>
                <a:srgbClr val="000000"/>
              </a:solidFill>
              <a:latin typeface="Calibri" panose="020F0502020204030204" pitchFamily="34" charset="0"/>
              <a:ea typeface="ＭＳ Ｐゴシック" charset="0"/>
              <a:cs typeface="Arial"/>
            </a:endParaRPr>
          </a:p>
          <a:p>
            <a:pPr marL="285750" indent="-285750" defTabSz="457200" fontAlgn="base">
              <a:spcBef>
                <a:spcPct val="0"/>
              </a:spcBef>
              <a:spcAft>
                <a:spcPct val="0"/>
              </a:spcAft>
              <a:buFont typeface="Wingdings" charset="2"/>
              <a:buChar char="Ø"/>
            </a:pPr>
            <a:r>
              <a:rPr lang="en-US" sz="2400" dirty="0" smtClean="0">
                <a:solidFill>
                  <a:srgbClr val="000000"/>
                </a:solidFill>
                <a:latin typeface="Calibri" panose="020F0502020204030204" pitchFamily="34" charset="0"/>
                <a:ea typeface="ＭＳ Ｐゴシック" charset="0"/>
                <a:cs typeface="Arial"/>
              </a:rPr>
              <a:t>Projected Elementary School ADM loss over next 3 years </a:t>
            </a:r>
          </a:p>
          <a:p>
            <a:pPr defTabSz="457200" fontAlgn="base">
              <a:spcBef>
                <a:spcPct val="0"/>
              </a:spcBef>
              <a:spcAft>
                <a:spcPct val="0"/>
              </a:spcAft>
            </a:pPr>
            <a:r>
              <a:rPr lang="en-US" sz="2400" dirty="0">
                <a:solidFill>
                  <a:srgbClr val="000000"/>
                </a:solidFill>
                <a:latin typeface="Calibri" panose="020F0502020204030204" pitchFamily="34" charset="0"/>
                <a:ea typeface="ＭＳ Ｐゴシック" charset="0"/>
                <a:cs typeface="Arial"/>
              </a:rPr>
              <a:t>	</a:t>
            </a:r>
            <a:r>
              <a:rPr lang="en-US" sz="2400" dirty="0" smtClean="0">
                <a:solidFill>
                  <a:srgbClr val="000000"/>
                </a:solidFill>
                <a:latin typeface="Calibri" panose="020F0502020204030204" pitchFamily="34" charset="0"/>
                <a:ea typeface="ＭＳ Ｐゴシック" charset="0"/>
                <a:cs typeface="Arial"/>
              </a:rPr>
              <a:t>				</a:t>
            </a:r>
            <a:r>
              <a:rPr lang="en-US" sz="2000" dirty="0" smtClean="0">
                <a:solidFill>
                  <a:srgbClr val="000000"/>
                </a:solidFill>
                <a:latin typeface="Calibri" panose="020F0502020204030204" pitchFamily="34" charset="0"/>
                <a:ea typeface="ＭＳ Ｐゴシック" charset="0"/>
                <a:cs typeface="Arial"/>
              </a:rPr>
              <a:t>(based on historical cohort trends)</a:t>
            </a:r>
          </a:p>
          <a:p>
            <a:pPr lvl="4" defTabSz="457200" fontAlgn="base">
              <a:spcBef>
                <a:spcPct val="0"/>
              </a:spcBef>
              <a:spcAft>
                <a:spcPct val="0"/>
              </a:spcAft>
            </a:pPr>
            <a:r>
              <a:rPr lang="en-US" sz="2000" dirty="0" smtClean="0">
                <a:solidFill>
                  <a:srgbClr val="000000"/>
                </a:solidFill>
                <a:latin typeface="Calibri" panose="020F0502020204030204" pitchFamily="34" charset="0"/>
                <a:ea typeface="ＭＳ Ｐゴシック" charset="0"/>
                <a:cs typeface="Arial"/>
              </a:rPr>
              <a:t>					loss of </a:t>
            </a:r>
            <a:r>
              <a:rPr lang="en-US" sz="2000" dirty="0" smtClean="0">
                <a:solidFill>
                  <a:srgbClr val="FF0000"/>
                </a:solidFill>
                <a:latin typeface="Calibri" panose="020F0502020204030204" pitchFamily="34" charset="0"/>
                <a:ea typeface="ＭＳ Ｐゴシック" charset="0"/>
                <a:cs typeface="Arial"/>
              </a:rPr>
              <a:t> -28.83 </a:t>
            </a:r>
            <a:r>
              <a:rPr lang="en-US" sz="2000" dirty="0" smtClean="0">
                <a:solidFill>
                  <a:srgbClr val="000000"/>
                </a:solidFill>
                <a:latin typeface="Calibri" panose="020F0502020204030204" pitchFamily="34" charset="0"/>
                <a:ea typeface="ＭＳ Ｐゴシック" charset="0"/>
                <a:cs typeface="Arial"/>
              </a:rPr>
              <a:t>students</a:t>
            </a:r>
          </a:p>
          <a:p>
            <a:pPr lvl="4" defTabSz="457200" fontAlgn="base">
              <a:spcBef>
                <a:spcPct val="0"/>
              </a:spcBef>
              <a:spcAft>
                <a:spcPct val="0"/>
              </a:spcAft>
            </a:pPr>
            <a:r>
              <a:rPr lang="en-US" sz="2000" dirty="0" smtClean="0">
                <a:solidFill>
                  <a:srgbClr val="000000"/>
                </a:solidFill>
                <a:latin typeface="Calibri" panose="020F0502020204030204" pitchFamily="34" charset="0"/>
                <a:ea typeface="ＭＳ Ｐゴシック" charset="0"/>
                <a:cs typeface="Arial"/>
              </a:rPr>
              <a:t>							X 1.158 weighted factor</a:t>
            </a:r>
          </a:p>
          <a:p>
            <a:pPr lvl="4" defTabSz="457200" fontAlgn="base">
              <a:spcBef>
                <a:spcPct val="0"/>
              </a:spcBef>
              <a:spcAft>
                <a:spcPct val="0"/>
              </a:spcAft>
            </a:pPr>
            <a:r>
              <a:rPr lang="en-US" sz="2000" b="1" dirty="0" smtClean="0">
                <a:solidFill>
                  <a:srgbClr val="000000"/>
                </a:solidFill>
                <a:latin typeface="Calibri" panose="020F0502020204030204" pitchFamily="34" charset="0"/>
                <a:ea typeface="ＭＳ Ｐゴシック" charset="0"/>
                <a:cs typeface="Arial"/>
              </a:rPr>
              <a:t>							</a:t>
            </a:r>
            <a:r>
              <a:rPr lang="en-US" sz="2000" dirty="0" smtClean="0">
                <a:solidFill>
                  <a:srgbClr val="000000"/>
                </a:solidFill>
                <a:latin typeface="Calibri" panose="020F0502020204030204" pitchFamily="34" charset="0"/>
                <a:ea typeface="ＭＳ Ｐゴシック" charset="0"/>
                <a:cs typeface="Arial"/>
              </a:rPr>
              <a:t>X $4600 per weighted student =</a:t>
            </a:r>
          </a:p>
          <a:p>
            <a:pPr lvl="4" defTabSz="457200" fontAlgn="base">
              <a:spcBef>
                <a:spcPct val="0"/>
              </a:spcBef>
              <a:spcAft>
                <a:spcPct val="0"/>
              </a:spcAft>
            </a:pPr>
            <a:r>
              <a:rPr lang="en-US" sz="2000" dirty="0" smtClean="0">
                <a:solidFill>
                  <a:srgbClr val="000000"/>
                </a:solidFill>
                <a:latin typeface="Calibri" panose="020F0502020204030204" pitchFamily="34" charset="0"/>
                <a:ea typeface="ＭＳ Ｐゴシック" charset="0"/>
                <a:cs typeface="Arial"/>
              </a:rPr>
              <a:t>							</a:t>
            </a:r>
            <a:r>
              <a:rPr lang="en-US" sz="2000" b="1" dirty="0" smtClean="0">
                <a:solidFill>
                  <a:srgbClr val="FF0000"/>
                </a:solidFill>
                <a:latin typeface="Calibri" panose="020F0502020204030204" pitchFamily="34" charset="0"/>
                <a:ea typeface="ＭＳ Ｐゴシック" charset="0"/>
                <a:cs typeface="Arial"/>
              </a:rPr>
              <a:t>Loss of   </a:t>
            </a:r>
            <a:r>
              <a:rPr lang="en-US" sz="2800" b="1" dirty="0" smtClean="0">
                <a:solidFill>
                  <a:srgbClr val="FF0000"/>
                </a:solidFill>
                <a:latin typeface="Calibri" panose="020F0502020204030204" pitchFamily="34" charset="0"/>
                <a:ea typeface="ＭＳ Ｐゴシック" charset="0"/>
                <a:cs typeface="Arial"/>
              </a:rPr>
              <a:t>$153,571 </a:t>
            </a:r>
            <a:endParaRPr lang="en-US" sz="2000" b="1" dirty="0" smtClean="0">
              <a:solidFill>
                <a:srgbClr val="FF0000"/>
              </a:solidFill>
              <a:latin typeface="Calibri" panose="020F0502020204030204" pitchFamily="34" charset="0"/>
              <a:ea typeface="ＭＳ Ｐゴシック" charset="0"/>
              <a:cs typeface="Arial"/>
            </a:endParaRPr>
          </a:p>
          <a:p>
            <a:pPr lvl="4" defTabSz="457200" fontAlgn="base">
              <a:lnSpc>
                <a:spcPct val="50000"/>
              </a:lnSpc>
              <a:spcBef>
                <a:spcPct val="0"/>
              </a:spcBef>
              <a:spcAft>
                <a:spcPct val="0"/>
              </a:spcAft>
            </a:pPr>
            <a:r>
              <a:rPr lang="en-US" sz="2800" b="1" dirty="0" smtClean="0">
                <a:solidFill>
                  <a:srgbClr val="FF0000"/>
                </a:solidFill>
                <a:latin typeface="Calibri" panose="020F0502020204030204" pitchFamily="34" charset="0"/>
                <a:ea typeface="ＭＳ Ｐゴシック" charset="0"/>
                <a:cs typeface="Arial"/>
              </a:rPr>
              <a:t>		</a:t>
            </a:r>
            <a:endParaRPr lang="en-US" sz="2000" b="1" dirty="0" smtClean="0">
              <a:solidFill>
                <a:prstClr val="black"/>
              </a:solidFill>
              <a:latin typeface="Calibri" panose="020F0502020204030204" pitchFamily="34" charset="0"/>
              <a:ea typeface="ＭＳ Ｐゴシック" charset="0"/>
              <a:cs typeface="Arial"/>
            </a:endParaRPr>
          </a:p>
          <a:p>
            <a:pPr marL="285750" indent="-285750" defTabSz="457200" fontAlgn="base">
              <a:spcBef>
                <a:spcPct val="0"/>
              </a:spcBef>
              <a:spcAft>
                <a:spcPct val="0"/>
              </a:spcAft>
              <a:buFont typeface="Wingdings" charset="2"/>
              <a:buChar char="Ø"/>
            </a:pPr>
            <a:r>
              <a:rPr lang="en-US" sz="2400" dirty="0" smtClean="0">
                <a:solidFill>
                  <a:prstClr val="black"/>
                </a:solidFill>
                <a:latin typeface="Calibri" panose="020F0502020204030204" pitchFamily="34" charset="0"/>
                <a:ea typeface="ＭＳ Ｐゴシック" charset="0"/>
                <a:cs typeface="Arial"/>
              </a:rPr>
              <a:t>Projected 7/8 grade growth from Sedona Charter over 3 years</a:t>
            </a:r>
          </a:p>
          <a:p>
            <a:pPr lvl="4" fontAlgn="base">
              <a:spcBef>
                <a:spcPct val="0"/>
              </a:spcBef>
              <a:spcAft>
                <a:spcPct val="0"/>
              </a:spcAft>
            </a:pPr>
            <a:r>
              <a:rPr lang="en-US" sz="2400" dirty="0">
                <a:solidFill>
                  <a:prstClr val="black"/>
                </a:solidFill>
                <a:latin typeface="Calibri" panose="020F0502020204030204" pitchFamily="34" charset="0"/>
                <a:ea typeface="ＭＳ Ｐゴシック" charset="0"/>
                <a:cs typeface="Arial"/>
              </a:rPr>
              <a:t>	</a:t>
            </a:r>
            <a:r>
              <a:rPr lang="en-US" sz="2400" dirty="0" smtClean="0">
                <a:solidFill>
                  <a:prstClr val="black"/>
                </a:solidFill>
                <a:latin typeface="Calibri" panose="020F0502020204030204" pitchFamily="34" charset="0"/>
                <a:ea typeface="ＭＳ Ｐゴシック" charset="0"/>
                <a:cs typeface="Arial"/>
              </a:rPr>
              <a:t>			</a:t>
            </a:r>
            <a:r>
              <a:rPr lang="en-US" sz="2000" dirty="0">
                <a:solidFill>
                  <a:srgbClr val="000000"/>
                </a:solidFill>
                <a:latin typeface="Calibri" panose="020F0502020204030204" pitchFamily="34" charset="0"/>
                <a:ea typeface="ＭＳ Ｐゴシック" charset="0"/>
                <a:cs typeface="Arial"/>
              </a:rPr>
              <a:t>	</a:t>
            </a:r>
            <a:r>
              <a:rPr lang="en-US" sz="2000" dirty="0" smtClean="0">
                <a:solidFill>
                  <a:srgbClr val="000000"/>
                </a:solidFill>
                <a:latin typeface="Calibri" panose="020F0502020204030204" pitchFamily="34" charset="0"/>
                <a:ea typeface="ＭＳ Ｐゴシック" charset="0"/>
                <a:cs typeface="Arial"/>
              </a:rPr>
              <a:t> 	</a:t>
            </a:r>
            <a:r>
              <a:rPr lang="en-US" sz="2000" dirty="0" smtClean="0">
                <a:solidFill>
                  <a:srgbClr val="FF0000"/>
                </a:solidFill>
                <a:latin typeface="Calibri" panose="020F0502020204030204" pitchFamily="34" charset="0"/>
                <a:ea typeface="ＭＳ Ｐゴシック" charset="0"/>
                <a:cs typeface="Arial"/>
              </a:rPr>
              <a:t> 63	</a:t>
            </a:r>
            <a:r>
              <a:rPr lang="en-US" sz="2000" dirty="0" smtClean="0">
                <a:latin typeface="Calibri" panose="020F0502020204030204" pitchFamily="34" charset="0"/>
                <a:ea typeface="ＭＳ Ｐゴシック" charset="0"/>
                <a:cs typeface="Arial"/>
              </a:rPr>
              <a:t>new students</a:t>
            </a:r>
            <a:endParaRPr lang="en-US" sz="2000" dirty="0">
              <a:latin typeface="Calibri" panose="020F0502020204030204" pitchFamily="34" charset="0"/>
              <a:ea typeface="ＭＳ Ｐゴシック" charset="0"/>
              <a:cs typeface="Arial"/>
            </a:endParaRPr>
          </a:p>
          <a:p>
            <a:pPr lvl="4" fontAlgn="base">
              <a:spcBef>
                <a:spcPct val="0"/>
              </a:spcBef>
              <a:spcAft>
                <a:spcPct val="0"/>
              </a:spcAft>
            </a:pPr>
            <a:r>
              <a:rPr lang="en-US" sz="2000" dirty="0">
                <a:solidFill>
                  <a:srgbClr val="000000"/>
                </a:solidFill>
                <a:latin typeface="Calibri" panose="020F0502020204030204" pitchFamily="34" charset="0"/>
                <a:ea typeface="ＭＳ Ｐゴシック" charset="0"/>
                <a:cs typeface="Arial"/>
              </a:rPr>
              <a:t>							X 1.158 weighted factor</a:t>
            </a:r>
          </a:p>
          <a:p>
            <a:pPr lvl="4" fontAlgn="base">
              <a:spcBef>
                <a:spcPct val="0"/>
              </a:spcBef>
              <a:spcAft>
                <a:spcPct val="0"/>
              </a:spcAft>
            </a:pPr>
            <a:r>
              <a:rPr lang="en-US" sz="2000" b="1" dirty="0">
                <a:solidFill>
                  <a:srgbClr val="000000"/>
                </a:solidFill>
                <a:latin typeface="Calibri" panose="020F0502020204030204" pitchFamily="34" charset="0"/>
                <a:ea typeface="ＭＳ Ｐゴシック" charset="0"/>
                <a:cs typeface="Arial"/>
              </a:rPr>
              <a:t>							</a:t>
            </a:r>
            <a:r>
              <a:rPr lang="en-US" sz="2000" dirty="0">
                <a:solidFill>
                  <a:srgbClr val="000000"/>
                </a:solidFill>
                <a:latin typeface="Calibri" panose="020F0502020204030204" pitchFamily="34" charset="0"/>
                <a:ea typeface="ＭＳ Ｐゴシック" charset="0"/>
                <a:cs typeface="Arial"/>
              </a:rPr>
              <a:t>X $4600 per weighted student =</a:t>
            </a:r>
          </a:p>
          <a:p>
            <a:pPr lvl="4" fontAlgn="base">
              <a:spcBef>
                <a:spcPct val="0"/>
              </a:spcBef>
              <a:spcAft>
                <a:spcPct val="0"/>
              </a:spcAft>
            </a:pPr>
            <a:r>
              <a:rPr lang="en-US" sz="2000" dirty="0">
                <a:solidFill>
                  <a:srgbClr val="000000"/>
                </a:solidFill>
                <a:latin typeface="Calibri" panose="020F0502020204030204" pitchFamily="34" charset="0"/>
                <a:ea typeface="ＭＳ Ｐゴシック" charset="0"/>
                <a:cs typeface="Arial"/>
              </a:rPr>
              <a:t>							</a:t>
            </a:r>
            <a:r>
              <a:rPr lang="en-US" sz="2000" b="1" dirty="0" smtClean="0">
                <a:solidFill>
                  <a:srgbClr val="FF0000"/>
                </a:solidFill>
                <a:latin typeface="Calibri" panose="020F0502020204030204" pitchFamily="34" charset="0"/>
                <a:ea typeface="ＭＳ Ｐゴシック" charset="0"/>
                <a:cs typeface="Arial"/>
              </a:rPr>
              <a:t>New $$   </a:t>
            </a:r>
            <a:r>
              <a:rPr lang="en-US" sz="2800" b="1" dirty="0" smtClean="0">
                <a:solidFill>
                  <a:srgbClr val="FF0000"/>
                </a:solidFill>
                <a:latin typeface="Calibri" panose="020F0502020204030204" pitchFamily="34" charset="0"/>
                <a:ea typeface="ＭＳ Ｐゴシック" charset="0"/>
                <a:cs typeface="Arial"/>
              </a:rPr>
              <a:t>$335,588  </a:t>
            </a:r>
            <a:endParaRPr lang="en-US" sz="2800" b="1" dirty="0">
              <a:solidFill>
                <a:srgbClr val="FF0000"/>
              </a:solidFill>
              <a:latin typeface="Calibri" panose="020F0502020204030204" pitchFamily="34" charset="0"/>
              <a:ea typeface="ＭＳ Ｐゴシック" charset="0"/>
              <a:cs typeface="Arial"/>
            </a:endParaRPr>
          </a:p>
          <a:p>
            <a:pPr defTabSz="457200" fontAlgn="base">
              <a:lnSpc>
                <a:spcPct val="50000"/>
              </a:lnSpc>
              <a:spcBef>
                <a:spcPct val="0"/>
              </a:spcBef>
              <a:spcAft>
                <a:spcPct val="0"/>
              </a:spcAft>
            </a:pPr>
            <a:r>
              <a:rPr lang="en-US" sz="2400" dirty="0" smtClean="0">
                <a:solidFill>
                  <a:prstClr val="black"/>
                </a:solidFill>
                <a:latin typeface="Calibri" panose="020F0502020204030204" pitchFamily="34" charset="0"/>
                <a:ea typeface="ＭＳ Ｐゴシック" charset="0"/>
                <a:cs typeface="Arial"/>
              </a:rPr>
              <a:t>	</a:t>
            </a:r>
            <a:endParaRPr lang="en-US" sz="2400" dirty="0">
              <a:solidFill>
                <a:prstClr val="black"/>
              </a:solidFill>
              <a:latin typeface="Calibri" panose="020F0502020204030204" pitchFamily="34" charset="0"/>
              <a:ea typeface="ＭＳ Ｐゴシック" charset="0"/>
              <a:cs typeface="Arial"/>
            </a:endParaRPr>
          </a:p>
          <a:p>
            <a:pPr marL="285750" indent="-285750" defTabSz="457200" fontAlgn="base">
              <a:spcBef>
                <a:spcPct val="0"/>
              </a:spcBef>
              <a:spcAft>
                <a:spcPct val="0"/>
              </a:spcAft>
              <a:buFont typeface="Wingdings" charset="2"/>
              <a:buChar char="Ø"/>
            </a:pPr>
            <a:r>
              <a:rPr lang="en-US" sz="2400" dirty="0" smtClean="0">
                <a:solidFill>
                  <a:prstClr val="black"/>
                </a:solidFill>
                <a:latin typeface="Calibri" panose="020F0502020204030204" pitchFamily="34" charset="0"/>
                <a:ea typeface="ＭＳ Ｐゴシック" charset="0"/>
                <a:cs typeface="Arial"/>
              </a:rPr>
              <a:t>Estimated Total Impact to M&amp;O Budget Capacity</a:t>
            </a:r>
            <a:endParaRPr lang="en-US" sz="2800" b="1" dirty="0" smtClean="0">
              <a:solidFill>
                <a:srgbClr val="FF0000"/>
              </a:solidFill>
              <a:latin typeface="Arial"/>
              <a:ea typeface="ＭＳ Ｐゴシック" charset="0"/>
              <a:cs typeface="Arial"/>
            </a:endParaRPr>
          </a:p>
          <a:p>
            <a:pPr defTabSz="457200" fontAlgn="base">
              <a:spcBef>
                <a:spcPct val="0"/>
              </a:spcBef>
              <a:spcAft>
                <a:spcPct val="0"/>
              </a:spcAft>
            </a:pPr>
            <a:r>
              <a:rPr lang="en-US" sz="2800" b="1" dirty="0" smtClean="0">
                <a:solidFill>
                  <a:srgbClr val="FF0000"/>
                </a:solidFill>
                <a:latin typeface="Arial"/>
                <a:ea typeface="ＭＳ Ｐゴシック" charset="0"/>
                <a:cs typeface="Arial"/>
              </a:rPr>
              <a:t>	$ </a:t>
            </a:r>
            <a:r>
              <a:rPr lang="en-US" sz="5400" b="1" dirty="0" smtClean="0">
                <a:solidFill>
                  <a:srgbClr val="FF0000"/>
                </a:solidFill>
                <a:latin typeface="Arial"/>
                <a:ea typeface="ＭＳ Ｐゴシック" charset="0"/>
                <a:cs typeface="Arial"/>
              </a:rPr>
              <a:t>1,291,556		$1,183,907</a:t>
            </a:r>
          </a:p>
          <a:p>
            <a:pPr algn="ctr" defTabSz="457200" fontAlgn="base">
              <a:spcBef>
                <a:spcPct val="0"/>
              </a:spcBef>
              <a:spcAft>
                <a:spcPct val="0"/>
              </a:spcAft>
            </a:pPr>
            <a:r>
              <a:rPr lang="en-US" sz="5400" b="1" dirty="0" smtClean="0">
                <a:solidFill>
                  <a:srgbClr val="FF0000"/>
                </a:solidFill>
                <a:latin typeface="Arial"/>
                <a:ea typeface="ＭＳ Ｐゴシック" charset="0"/>
                <a:cs typeface="Arial"/>
              </a:rPr>
              <a:t>$1,001,890</a:t>
            </a:r>
          </a:p>
        </p:txBody>
      </p:sp>
      <p:cxnSp>
        <p:nvCxnSpPr>
          <p:cNvPr id="10" name="Straight Connector 9"/>
          <p:cNvCxnSpPr/>
          <p:nvPr/>
        </p:nvCxnSpPr>
        <p:spPr>
          <a:xfrm flipV="1">
            <a:off x="768692" y="5188203"/>
            <a:ext cx="3095625" cy="74612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4942296" y="5188203"/>
            <a:ext cx="3095625" cy="74612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9891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330450"/>
            <a:ext cx="8229600" cy="1600200"/>
          </a:xfrm>
        </p:spPr>
        <p:txBody>
          <a:bodyPr anchor="t"/>
          <a:lstStyle/>
          <a:p>
            <a:pPr eaLnBrk="1" fontAlgn="auto" hangingPunct="1">
              <a:spcAft>
                <a:spcPts val="0"/>
              </a:spcAft>
              <a:defRPr/>
            </a:pPr>
            <a:r>
              <a:rPr lang="en-US" dirty="0" smtClean="0">
                <a:ea typeface="+mj-ea"/>
                <a:cs typeface="+mj-cs"/>
              </a:rPr>
              <a:t>K-6, 7-12 Campuses</a:t>
            </a:r>
            <a:br>
              <a:rPr lang="en-US" dirty="0" smtClean="0">
                <a:ea typeface="+mj-ea"/>
                <a:cs typeface="+mj-cs"/>
              </a:rPr>
            </a:br>
            <a:endParaRPr lang="en-US" dirty="0">
              <a:ea typeface="+mj-ea"/>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5889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16-17 Master Schedule v3.pd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5311" y="142689"/>
            <a:ext cx="8305592" cy="771413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1376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274</TotalTime>
  <Words>1515</Words>
  <Application>Microsoft Macintosh PowerPoint</Application>
  <PresentationFormat>On-screen Show (4:3)</PresentationFormat>
  <Paragraphs>139</Paragraphs>
  <Slides>28</Slides>
  <Notes>0</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Office Theme</vt:lpstr>
      <vt:lpstr>Board Work Session</vt:lpstr>
      <vt:lpstr>K-6, K-6, 7-12 Campuses </vt:lpstr>
      <vt:lpstr>Slide 3</vt:lpstr>
      <vt:lpstr>Slide 4</vt:lpstr>
      <vt:lpstr>Slide 5</vt:lpstr>
      <vt:lpstr>What does this all mean in Dollars???</vt:lpstr>
      <vt:lpstr>Slide 7</vt:lpstr>
      <vt:lpstr>K-6, 7-12 Campuses </vt:lpstr>
      <vt:lpstr>Slide 9</vt:lpstr>
      <vt:lpstr>Slide 10</vt:lpstr>
      <vt:lpstr>Benefits 9-12</vt:lpstr>
      <vt:lpstr>Benefits 7-8</vt:lpstr>
      <vt:lpstr>Benefits K-6</vt:lpstr>
      <vt:lpstr>Student Achievement Program Benefits</vt:lpstr>
      <vt:lpstr>Student Achievement Program Benefits</vt:lpstr>
      <vt:lpstr>Title 1/ K-3 Reading Program Benefits</vt:lpstr>
      <vt:lpstr>Title 1/ K-3 Reading Program Benefits</vt:lpstr>
      <vt:lpstr>ELL Program Benefits</vt:lpstr>
      <vt:lpstr>ELL Program Benefits</vt:lpstr>
      <vt:lpstr>Support Services Program Benefits</vt:lpstr>
      <vt:lpstr>Goal Statements</vt:lpstr>
      <vt:lpstr>Questions?</vt:lpstr>
      <vt:lpstr>Community Input  </vt:lpstr>
      <vt:lpstr>Adjourn to regular meeting</vt:lpstr>
      <vt:lpstr>Board Meeting</vt:lpstr>
      <vt:lpstr>Constants</vt:lpstr>
      <vt:lpstr>Slide 27</vt:lpstr>
      <vt:lpstr>Slide 28</vt:lpstr>
    </vt:vector>
  </TitlesOfParts>
  <Company>SOCUSD#9</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Work Session</dc:title>
  <dc:creator>Colleen McCabe</dc:creator>
  <cp:lastModifiedBy>StaffAdmin</cp:lastModifiedBy>
  <cp:revision>26</cp:revision>
  <dcterms:created xsi:type="dcterms:W3CDTF">2016-02-23T20:51:29Z</dcterms:created>
  <dcterms:modified xsi:type="dcterms:W3CDTF">2016-02-23T20:52:02Z</dcterms:modified>
</cp:coreProperties>
</file>