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76" r:id="rId3"/>
    <p:sldId id="266" r:id="rId4"/>
    <p:sldId id="277" r:id="rId5"/>
    <p:sldId id="289" r:id="rId6"/>
    <p:sldId id="293" r:id="rId7"/>
    <p:sldId id="262" r:id="rId8"/>
    <p:sldId id="265" r:id="rId9"/>
    <p:sldId id="291" r:id="rId10"/>
    <p:sldId id="263" r:id="rId11"/>
    <p:sldId id="264" r:id="rId12"/>
    <p:sldId id="273" r:id="rId13"/>
    <p:sldId id="270" r:id="rId14"/>
    <p:sldId id="285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95" r:id="rId23"/>
    <p:sldId id="257" r:id="rId24"/>
    <p:sldId id="260" r:id="rId25"/>
    <p:sldId id="290" r:id="rId26"/>
    <p:sldId id="258" r:id="rId27"/>
    <p:sldId id="259" r:id="rId28"/>
    <p:sldId id="272" r:id="rId29"/>
    <p:sldId id="261" r:id="rId30"/>
    <p:sldId id="292" r:id="rId31"/>
    <p:sldId id="267" r:id="rId32"/>
    <p:sldId id="268" r:id="rId33"/>
    <p:sldId id="294" r:id="rId34"/>
    <p:sldId id="287" r:id="rId35"/>
    <p:sldId id="288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6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3BC6-9B8C-2947-8477-33E0C8A28023}" type="datetimeFigureOut">
              <a:rPr lang="en-US" smtClean="0"/>
              <a:pPr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9B7D-8BC3-8C4C-83B7-436665329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25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3BC6-9B8C-2947-8477-33E0C8A28023}" type="datetimeFigureOut">
              <a:rPr lang="en-US" smtClean="0"/>
              <a:pPr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9B7D-8BC3-8C4C-83B7-436665329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017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3BC6-9B8C-2947-8477-33E0C8A28023}" type="datetimeFigureOut">
              <a:rPr lang="en-US" smtClean="0"/>
              <a:pPr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9B7D-8BC3-8C4C-83B7-436665329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152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3BC6-9B8C-2947-8477-33E0C8A28023}" type="datetimeFigureOut">
              <a:rPr lang="en-US" smtClean="0"/>
              <a:pPr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9B7D-8BC3-8C4C-83B7-436665329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700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3BC6-9B8C-2947-8477-33E0C8A28023}" type="datetimeFigureOut">
              <a:rPr lang="en-US" smtClean="0"/>
              <a:pPr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9B7D-8BC3-8C4C-83B7-436665329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7426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3BC6-9B8C-2947-8477-33E0C8A28023}" type="datetimeFigureOut">
              <a:rPr lang="en-US" smtClean="0"/>
              <a:pPr/>
              <a:t>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9B7D-8BC3-8C4C-83B7-436665329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408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3BC6-9B8C-2947-8477-33E0C8A28023}" type="datetimeFigureOut">
              <a:rPr lang="en-US" smtClean="0"/>
              <a:pPr/>
              <a:t>1/26/16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9B7D-8BC3-8C4C-83B7-436665329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659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3BC6-9B8C-2947-8477-33E0C8A28023}" type="datetimeFigureOut">
              <a:rPr lang="en-US" smtClean="0"/>
              <a:pPr/>
              <a:t>1/26/16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9B7D-8BC3-8C4C-83B7-436665329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791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3BC6-9B8C-2947-8477-33E0C8A28023}" type="datetimeFigureOut">
              <a:rPr lang="en-US" smtClean="0"/>
              <a:pPr/>
              <a:t>1/26/16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9B7D-8BC3-8C4C-83B7-436665329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655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3BC6-9B8C-2947-8477-33E0C8A28023}" type="datetimeFigureOut">
              <a:rPr lang="en-US" smtClean="0"/>
              <a:pPr/>
              <a:t>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9B7D-8BC3-8C4C-83B7-436665329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0002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3BC6-9B8C-2947-8477-33E0C8A28023}" type="datetimeFigureOut">
              <a:rPr lang="en-US" smtClean="0"/>
              <a:pPr/>
              <a:t>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9B7D-8BC3-8C4C-83B7-436665329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7890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03BC6-9B8C-2947-8477-33E0C8A28023}" type="datetimeFigureOut">
              <a:rPr lang="en-US" smtClean="0"/>
              <a:pPr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39B7D-8BC3-8C4C-83B7-436665329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763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Board Work Session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January 26</a:t>
            </a:r>
            <a:r>
              <a:rPr lang="en-US" baseline="30000" dirty="0" smtClean="0"/>
              <a:t>th</a:t>
            </a:r>
            <a:r>
              <a:rPr lang="en-US" dirty="0" smtClean="0"/>
              <a:t>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28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P k-6 op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7000" y="0"/>
            <a:ext cx="114744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503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SS K-6 op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407619" y="116690"/>
            <a:ext cx="10664494" cy="1000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108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trict wide servic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7000" y="-172479"/>
            <a:ext cx="10894401" cy="776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174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2915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Questions?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8489" y="1194175"/>
            <a:ext cx="840617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K-6, K-6, 7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-12  						= $ 883,400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Instructional Dollars				$730,400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Admin/DW Services				$109,000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Other								$44,000</a:t>
            </a:r>
          </a:p>
        </p:txBody>
      </p:sp>
      <p:sp>
        <p:nvSpPr>
          <p:cNvPr id="4" name="Rectangle 3"/>
          <p:cNvSpPr/>
          <p:nvPr/>
        </p:nvSpPr>
        <p:spPr>
          <a:xfrm>
            <a:off x="608489" y="3103298"/>
            <a:ext cx="807831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District Wide Services			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= 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$ 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164,400</a:t>
            </a:r>
          </a:p>
          <a:p>
            <a:pPr>
              <a:buFont typeface="Arial" pitchFamily="34" charset="0"/>
              <a:buChar char="•"/>
              <a:defRPr/>
            </a:pP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Total 									= $ 1,047,800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49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FB District Access Onlin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52" y="735952"/>
            <a:ext cx="8471648" cy="8045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30450"/>
            <a:ext cx="8229600" cy="1600200"/>
          </a:xfrm>
        </p:spPr>
        <p:txBody>
          <a:bodyPr anchor="t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K-6, 7-12 Campuses</a:t>
            </a:r>
            <a:br>
              <a:rPr lang="en-US" dirty="0" smtClean="0">
                <a:ea typeface="+mj-ea"/>
                <a:cs typeface="+mj-cs"/>
              </a:rPr>
            </a:br>
            <a:endParaRPr lang="en-US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054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S 7-12 op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-376318"/>
            <a:ext cx="10957111" cy="79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403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-6 transition op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123842" y="0"/>
            <a:ext cx="1159989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trict wide servic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7000" y="-172479"/>
            <a:ext cx="10894401" cy="776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174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Utility savings – </a:t>
            </a:r>
            <a:r>
              <a:rPr lang="en-US" dirty="0"/>
              <a:t>	</a:t>
            </a:r>
            <a:r>
              <a:rPr lang="en-US" dirty="0" smtClean="0"/>
              <a:t>	$130K  -  $230K		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Possible Rental Revenue – </a:t>
            </a:r>
          </a:p>
          <a:p>
            <a:pPr lvl="2"/>
            <a:r>
              <a:rPr lang="en-US" dirty="0" smtClean="0"/>
              <a:t>At 25% room capacity				$47.2 - $81K</a:t>
            </a:r>
          </a:p>
          <a:p>
            <a:pPr lvl="2"/>
            <a:r>
              <a:rPr lang="en-US" dirty="0" smtClean="0"/>
              <a:t>At 50% room capacity				$94.5 - $162K</a:t>
            </a:r>
          </a:p>
          <a:p>
            <a:pPr lvl="2"/>
            <a:r>
              <a:rPr lang="en-US" dirty="0" smtClean="0"/>
              <a:t>At 100% room capacity				$189 - $324K</a:t>
            </a:r>
          </a:p>
          <a:p>
            <a:pPr lvl="3"/>
            <a:r>
              <a:rPr lang="en-US" dirty="0" smtClean="0"/>
              <a:t>Excludes non-classroom areas (office, MP, cafeteria, etc)</a:t>
            </a:r>
          </a:p>
          <a:p>
            <a:pPr marL="1371600" lvl="3" indent="0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Welcome </a:t>
            </a:r>
          </a:p>
          <a:p>
            <a:r>
              <a:rPr lang="en-US" dirty="0" smtClean="0"/>
              <a:t>Goal Statements &amp; Research (10 minutes)</a:t>
            </a:r>
          </a:p>
          <a:p>
            <a:r>
              <a:rPr lang="en-US" dirty="0" smtClean="0"/>
              <a:t>K-6, K-6, 7-12 Scenario A &amp; B  (30 minutes)</a:t>
            </a:r>
          </a:p>
          <a:p>
            <a:r>
              <a:rPr lang="en-US" dirty="0" smtClean="0"/>
              <a:t>K-8, k-8, 9-12 Scenario  (30 minutes)</a:t>
            </a:r>
          </a:p>
          <a:p>
            <a:r>
              <a:rPr lang="en-US" dirty="0" smtClean="0"/>
              <a:t>Community Input (15 minutes)</a:t>
            </a:r>
          </a:p>
          <a:p>
            <a:r>
              <a:rPr lang="en-US" dirty="0" smtClean="0"/>
              <a:t>Wrap up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027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Transportation Items</a:t>
            </a:r>
          </a:p>
          <a:p>
            <a:pPr lvl="2"/>
            <a:r>
              <a:rPr lang="en-US" dirty="0" smtClean="0"/>
              <a:t>Both 7-12 models will have transportation factors. </a:t>
            </a:r>
          </a:p>
          <a:p>
            <a:pPr lvl="2"/>
            <a:r>
              <a:rPr lang="en-US" dirty="0" smtClean="0"/>
              <a:t>Staggered start times? </a:t>
            </a:r>
          </a:p>
          <a:p>
            <a:pPr lvl="2"/>
            <a:r>
              <a:rPr lang="en-US" dirty="0" smtClean="0"/>
              <a:t>Additional route costs vs. reduced routes?</a:t>
            </a:r>
          </a:p>
          <a:p>
            <a:pPr lvl="2"/>
            <a:r>
              <a:rPr lang="en-US" dirty="0" smtClean="0"/>
              <a:t>City traffic flow, route times, etc.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Operational Restructure?</a:t>
            </a:r>
          </a:p>
          <a:p>
            <a:pPr lvl="3"/>
            <a:r>
              <a:rPr lang="en-US" dirty="0" smtClean="0"/>
              <a:t>In house vs. contracted services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770" y="491589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Questions?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96089"/>
            <a:ext cx="86726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None/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K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-6, 7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-12  			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= 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$ 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1,083,540 - $ 1,218,540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Instructional Dollars			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$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733,540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Admin/DW Services			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$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128,000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Other							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$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33,000</a:t>
            </a:r>
          </a:p>
          <a:p>
            <a:pPr lvl="2">
              <a:buNone/>
              <a:defRPr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 Utilities/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Rental		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$189,000 - $324,000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1" y="3103298"/>
            <a:ext cx="8229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District Wide Services	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= 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$ 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164,400</a:t>
            </a:r>
          </a:p>
          <a:p>
            <a:pPr>
              <a:buFont typeface="Arial" pitchFamily="34" charset="0"/>
              <a:buChar char="•"/>
              <a:defRPr/>
            </a:pP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Total 					= $ 1,247,940   - $ 1,382,940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121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nal Packe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4249" y="211677"/>
            <a:ext cx="8571879" cy="80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325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855788"/>
            <a:ext cx="8229600" cy="1600200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Current Model-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K-8, K-8, 9-12 Campuses</a:t>
            </a:r>
            <a:endParaRPr lang="en-US" sz="36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977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S cost to remain the sam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7000" y="-423358"/>
            <a:ext cx="10047807" cy="764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073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S schedule scenari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68941" y="-244792"/>
            <a:ext cx="9798831" cy="730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259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P cost to remain the sam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403700" y="376317"/>
            <a:ext cx="9406601" cy="889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591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S cost to remain the sam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7000" y="0"/>
            <a:ext cx="12023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555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trict wide servic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7000" y="-172479"/>
            <a:ext cx="10894401" cy="776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218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1589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Questions?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194175"/>
            <a:ext cx="840617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Current Model						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= 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$999,950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Instructional Dollars					$830,950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Admin/DW Services					$114,000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Other								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$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55,000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131684"/>
            <a:ext cx="807831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District Wide Services			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= 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$ 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164,400</a:t>
            </a:r>
          </a:p>
          <a:p>
            <a:pPr>
              <a:buFont typeface="Arial" pitchFamily="34" charset="0"/>
              <a:buChar char="•"/>
              <a:defRPr/>
            </a:pP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Total 									= $ 1,164,350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121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Goal Statements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3269"/>
            <a:ext cx="8229600" cy="572201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1500" dirty="0" smtClean="0"/>
              <a:t>1. Utilize data to establish and ensure </a:t>
            </a:r>
            <a:r>
              <a:rPr lang="en-US" sz="1500" b="1" dirty="0" smtClean="0"/>
              <a:t>that all students </a:t>
            </a:r>
            <a:r>
              <a:rPr lang="en-US" sz="1500" dirty="0" smtClean="0"/>
              <a:t>are provided an efficient curriculum delivery model that enables their </a:t>
            </a:r>
            <a:r>
              <a:rPr lang="en-US" sz="1500" b="1" dirty="0" smtClean="0"/>
              <a:t>academic, emotional and cultural needs to be met. 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 smtClean="0"/>
              <a:t>2. As </a:t>
            </a:r>
            <a:r>
              <a:rPr lang="en-US" sz="1500" b="1" dirty="0" smtClean="0"/>
              <a:t>a unified School District</a:t>
            </a:r>
            <a:r>
              <a:rPr lang="en-US" sz="1500" dirty="0" smtClean="0"/>
              <a:t>, we will make decisions with the </a:t>
            </a:r>
            <a:r>
              <a:rPr lang="en-US" sz="1500" b="1" dirty="0" smtClean="0"/>
              <a:t>end goal of college and career readiness</a:t>
            </a:r>
            <a:r>
              <a:rPr lang="en-US" sz="1500" dirty="0" smtClean="0"/>
              <a:t>, which sustains and improves programs </a:t>
            </a:r>
            <a:r>
              <a:rPr lang="en-US" sz="1500" b="1" dirty="0" smtClean="0"/>
              <a:t>for all k-12 students</a:t>
            </a:r>
            <a:r>
              <a:rPr lang="en-US" sz="1500" dirty="0" smtClean="0"/>
              <a:t>. This will begin in Kindergarten and culminate upon graduation of high school and beyond.</a:t>
            </a:r>
          </a:p>
          <a:p>
            <a:pPr marL="0" indent="0">
              <a:buNone/>
            </a:pPr>
            <a:endParaRPr lang="en-US" sz="1500" dirty="0"/>
          </a:p>
          <a:p>
            <a:pPr marL="0" lvl="0" indent="0">
              <a:buNone/>
            </a:pPr>
            <a:r>
              <a:rPr lang="en-US" sz="1500" dirty="0" smtClean="0"/>
              <a:t>3. Develop and implement a district wide instructional model that will be </a:t>
            </a:r>
            <a:r>
              <a:rPr lang="en-US" sz="1500" b="1" dirty="0" smtClean="0"/>
              <a:t>fiscally sustainable</a:t>
            </a:r>
            <a:r>
              <a:rPr lang="en-US" sz="1500" dirty="0" smtClean="0"/>
              <a:t> and capable of offering our students </a:t>
            </a:r>
            <a:r>
              <a:rPr lang="en-US" sz="1500" b="1" dirty="0" smtClean="0"/>
              <a:t>a variety of choices and options for a diverse and dynamic education. </a:t>
            </a:r>
          </a:p>
          <a:p>
            <a:pPr marL="0" lvl="0" indent="0">
              <a:buNone/>
            </a:pPr>
            <a:endParaRPr lang="en-US" sz="1500" dirty="0" smtClean="0"/>
          </a:p>
          <a:p>
            <a:pPr marL="0" lvl="0" indent="0">
              <a:buNone/>
            </a:pPr>
            <a:r>
              <a:rPr lang="en-US" sz="1500" dirty="0" smtClean="0"/>
              <a:t>4. Model will foster a research-based, guaranteed and </a:t>
            </a:r>
            <a:r>
              <a:rPr lang="en-US" sz="1500" b="1" dirty="0" smtClean="0"/>
              <a:t>viable curriculum aligned both vertically and horizontally</a:t>
            </a:r>
            <a:r>
              <a:rPr lang="en-US" sz="1500" dirty="0" smtClean="0"/>
              <a:t> that best meets the needs of all students k-12.  </a:t>
            </a:r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r>
              <a:rPr lang="en-US" sz="1500" dirty="0" smtClean="0"/>
              <a:t>5. The restructuring model will create a system that </a:t>
            </a:r>
            <a:r>
              <a:rPr lang="en-US" sz="1500" b="1" dirty="0" smtClean="0"/>
              <a:t>allows financial resources </a:t>
            </a:r>
            <a:r>
              <a:rPr lang="en-US" sz="1500" dirty="0" smtClean="0"/>
              <a:t>to be dedicated to </a:t>
            </a:r>
            <a:r>
              <a:rPr lang="en-US" sz="1500" b="1" dirty="0" smtClean="0"/>
              <a:t>creating and maintaining a competitive salary schedule</a:t>
            </a:r>
            <a:r>
              <a:rPr lang="en-US" sz="1500" dirty="0" smtClean="0"/>
              <a:t>. </a:t>
            </a:r>
            <a:endParaRPr lang="en-US" sz="15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Identify high school graduate academic and emotional goals</a:t>
            </a:r>
          </a:p>
          <a:p>
            <a:pPr marL="0" indent="0">
              <a:buNone/>
            </a:pPr>
            <a:r>
              <a:rPr lang="en-US" sz="1200" dirty="0" smtClean="0"/>
              <a:t>All students, k-12 focus!</a:t>
            </a:r>
          </a:p>
          <a:p>
            <a:pPr marL="0" indent="0">
              <a:buNone/>
            </a:pPr>
            <a:r>
              <a:rPr lang="en-US" sz="1200" dirty="0" smtClean="0"/>
              <a:t>Work within our budget</a:t>
            </a:r>
          </a:p>
          <a:p>
            <a:pPr marL="0" indent="0">
              <a:buNone/>
            </a:pPr>
            <a:r>
              <a:rPr lang="en-US" sz="1200" dirty="0" smtClean="0"/>
              <a:t>Articulated District Curriculum</a:t>
            </a:r>
          </a:p>
          <a:p>
            <a:pPr marL="0" indent="0">
              <a:buNone/>
            </a:pPr>
            <a:r>
              <a:rPr lang="en-US" sz="1200" dirty="0" smtClean="0"/>
              <a:t>Increase teacher salaries</a:t>
            </a:r>
          </a:p>
          <a:p>
            <a:pPr marL="0" indent="0">
              <a:buNone/>
            </a:pPr>
            <a:r>
              <a:rPr lang="en-US" sz="1200" dirty="0" smtClean="0"/>
              <a:t>Internal Marketing Program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772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nal Packe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4249" y="211677"/>
            <a:ext cx="8571879" cy="80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265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8063"/>
          </a:xfrm>
        </p:spPr>
        <p:txBody>
          <a:bodyPr anchor="t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Recap $$$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8063"/>
            <a:ext cx="8229600" cy="5502275"/>
          </a:xfrm>
        </p:spPr>
        <p:txBody>
          <a:bodyPr rtlCol="0">
            <a:normAutofit fontScale="70000" lnSpcReduction="20000"/>
          </a:bodyPr>
          <a:lstStyle/>
          <a:p>
            <a:pPr marL="457200" lvl="1" indent="0" eaLnBrk="1" fontAlgn="auto" hangingPunct="1">
              <a:spcAft>
                <a:spcPts val="0"/>
              </a:spcAft>
              <a:buFont typeface="Courier New" pitchFamily="49" charset="0"/>
              <a:buNone/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ea typeface="+mn-ea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K-6, K-6, 7-12  						= $ 1,047,800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Instructional Dollars				$730,400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Admin/DW Services				$109,000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Other							$44,000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District Wide Services				= $ 164,400</a:t>
            </a:r>
          </a:p>
          <a:p>
            <a:pPr lvl="2"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>
              <a:buNone/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K-6, 7-12  				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	=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$ 1,247,940   - $ 1,382,940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Instructional Dollars				$733,540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Admin/DW Services				$128,000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Other							$33,000</a:t>
            </a:r>
          </a:p>
          <a:p>
            <a:pPr lvl="2">
              <a:buFontTx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Utilities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/Rental				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$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189,000 - $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324,000</a:t>
            </a:r>
          </a:p>
          <a:p>
            <a:pPr lvl="2">
              <a:buFontTx/>
              <a:buChar char="•"/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District Wide Services				= $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164,400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>
              <a:buNone/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Current Model						=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$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1,164,350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Instructional Dollars				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$830,950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Admin/DW Services				$114,000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Other							$55,000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District Wide Services				= $ 164,400</a:t>
            </a:r>
          </a:p>
          <a:p>
            <a:pPr marL="914400" lvl="2" indent="0">
              <a:buNone/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412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Let’s Not Lose Sight 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Salaries &amp; Benefits!!!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unning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parallel as we move through this process.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Admin team is looking at how our employees get more money in their pockets via salaries and benefits.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Prop 123 – If passes, starting teacher pay 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&gt;$30K.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10% increase in starting teacher pay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041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Goal Statements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3269"/>
            <a:ext cx="8229600" cy="572201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1500" dirty="0" smtClean="0"/>
              <a:t>1. Utilize data to establish and ensure </a:t>
            </a:r>
            <a:r>
              <a:rPr lang="en-US" sz="1500" b="1" dirty="0" smtClean="0"/>
              <a:t>that all students </a:t>
            </a:r>
            <a:r>
              <a:rPr lang="en-US" sz="1500" dirty="0" smtClean="0"/>
              <a:t>are provided an efficient curriculum delivery model that enables their </a:t>
            </a:r>
            <a:r>
              <a:rPr lang="en-US" sz="1500" b="1" dirty="0" smtClean="0"/>
              <a:t>academic, emotional and cultural needs to be met. 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 smtClean="0"/>
              <a:t>2. As </a:t>
            </a:r>
            <a:r>
              <a:rPr lang="en-US" sz="1500" b="1" dirty="0" smtClean="0"/>
              <a:t>a unified School District</a:t>
            </a:r>
            <a:r>
              <a:rPr lang="en-US" sz="1500" dirty="0" smtClean="0"/>
              <a:t>, we will make decisions with the </a:t>
            </a:r>
            <a:r>
              <a:rPr lang="en-US" sz="1500" b="1" dirty="0" smtClean="0"/>
              <a:t>end goal of college and career readiness</a:t>
            </a:r>
            <a:r>
              <a:rPr lang="en-US" sz="1500" dirty="0" smtClean="0"/>
              <a:t>, which sustains and improves programs </a:t>
            </a:r>
            <a:r>
              <a:rPr lang="en-US" sz="1500" b="1" dirty="0" smtClean="0"/>
              <a:t>for all k-12 students</a:t>
            </a:r>
            <a:r>
              <a:rPr lang="en-US" sz="1500" dirty="0" smtClean="0"/>
              <a:t>. This will begin in Kindergarten and culminate upon graduation of high school and beyond.</a:t>
            </a:r>
          </a:p>
          <a:p>
            <a:pPr marL="0" indent="0">
              <a:buNone/>
            </a:pPr>
            <a:endParaRPr lang="en-US" sz="1500" dirty="0"/>
          </a:p>
          <a:p>
            <a:pPr marL="0" lvl="0" indent="0">
              <a:buNone/>
            </a:pPr>
            <a:r>
              <a:rPr lang="en-US" sz="1500" dirty="0" smtClean="0"/>
              <a:t>3. Develop and implement a district wide instructional model that will be </a:t>
            </a:r>
            <a:r>
              <a:rPr lang="en-US" sz="1500" b="1" dirty="0" smtClean="0"/>
              <a:t>fiscally sustainable</a:t>
            </a:r>
            <a:r>
              <a:rPr lang="en-US" sz="1500" dirty="0" smtClean="0"/>
              <a:t> and capable of offering our students </a:t>
            </a:r>
            <a:r>
              <a:rPr lang="en-US" sz="1500" b="1" dirty="0" smtClean="0"/>
              <a:t>a variety of choices and options for a diverse and dynamic education. </a:t>
            </a:r>
          </a:p>
          <a:p>
            <a:pPr marL="0" lvl="0" indent="0">
              <a:buNone/>
            </a:pPr>
            <a:endParaRPr lang="en-US" sz="1500" dirty="0" smtClean="0"/>
          </a:p>
          <a:p>
            <a:pPr marL="0" lvl="0" indent="0">
              <a:buNone/>
            </a:pPr>
            <a:r>
              <a:rPr lang="en-US" sz="1500" dirty="0" smtClean="0"/>
              <a:t>4. Model will foster a research-based, guaranteed and </a:t>
            </a:r>
            <a:r>
              <a:rPr lang="en-US" sz="1500" b="1" dirty="0" smtClean="0"/>
              <a:t>viable curriculum aligned both vertically and horizontally</a:t>
            </a:r>
            <a:r>
              <a:rPr lang="en-US" sz="1500" dirty="0" smtClean="0"/>
              <a:t> that best meets the needs of all students k-12.  </a:t>
            </a:r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r>
              <a:rPr lang="en-US" sz="1500" dirty="0" smtClean="0"/>
              <a:t>5. The restructuring model will create a system that </a:t>
            </a:r>
            <a:r>
              <a:rPr lang="en-US" sz="1500" b="1" dirty="0" smtClean="0"/>
              <a:t>allows financial resources </a:t>
            </a:r>
            <a:r>
              <a:rPr lang="en-US" sz="1500" dirty="0" smtClean="0"/>
              <a:t>to be dedicated to </a:t>
            </a:r>
            <a:r>
              <a:rPr lang="en-US" sz="1500" b="1" dirty="0" smtClean="0"/>
              <a:t>creating and maintaining a competitive salary schedule</a:t>
            </a:r>
            <a:r>
              <a:rPr lang="en-US" sz="1500" dirty="0" smtClean="0"/>
              <a:t>. </a:t>
            </a:r>
            <a:endParaRPr lang="en-US" sz="15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Identify high school graduate academic and emotional goals</a:t>
            </a:r>
          </a:p>
          <a:p>
            <a:pPr marL="0" indent="0">
              <a:buNone/>
            </a:pPr>
            <a:r>
              <a:rPr lang="en-US" sz="1200" dirty="0" smtClean="0"/>
              <a:t>All students, k-12 focus!</a:t>
            </a:r>
          </a:p>
          <a:p>
            <a:pPr marL="0" indent="0">
              <a:buNone/>
            </a:pPr>
            <a:r>
              <a:rPr lang="en-US" sz="1200" dirty="0" smtClean="0"/>
              <a:t>Work within our budget</a:t>
            </a:r>
          </a:p>
          <a:p>
            <a:pPr marL="0" indent="0">
              <a:buNone/>
            </a:pPr>
            <a:r>
              <a:rPr lang="en-US" sz="1200" dirty="0" smtClean="0"/>
              <a:t>Articulated District Curriculum</a:t>
            </a:r>
          </a:p>
          <a:p>
            <a:pPr marL="0" indent="0">
              <a:buNone/>
            </a:pPr>
            <a:r>
              <a:rPr lang="en-US" sz="1200" dirty="0" smtClean="0"/>
              <a:t>Increase teacher salaries</a:t>
            </a:r>
          </a:p>
          <a:p>
            <a:pPr marL="0" indent="0">
              <a:buNone/>
            </a:pPr>
            <a:r>
              <a:rPr lang="en-US" sz="1200" dirty="0" smtClean="0"/>
              <a:t>Internal Marketing Program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422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Community Input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Ideas, thoughts, points of clarification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227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003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cott interview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57043" y="-198894"/>
            <a:ext cx="8077614" cy="1184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949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cott interview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122404" y="-6379892"/>
            <a:ext cx="9578154" cy="110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06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nal Packe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4249" y="211677"/>
            <a:ext cx="8571879" cy="80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510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30450"/>
            <a:ext cx="8229600" cy="1600200"/>
          </a:xfrm>
        </p:spPr>
        <p:txBody>
          <a:bodyPr anchor="t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K-6, K-6, 7-12 Campuses</a:t>
            </a:r>
            <a:br>
              <a:rPr lang="en-US" dirty="0" smtClean="0">
                <a:ea typeface="+mj-ea"/>
                <a:cs typeface="+mj-cs"/>
              </a:rPr>
            </a:br>
            <a:endParaRPr lang="en-US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054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S 7-12 op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-376318"/>
            <a:ext cx="10957111" cy="79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403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S schedule scenari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68941" y="-244792"/>
            <a:ext cx="9798831" cy="730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859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1091</Words>
  <Application>Microsoft Macintosh PowerPoint</Application>
  <PresentationFormat>On-screen Show (4:3)</PresentationFormat>
  <Paragraphs>126</Paragraphs>
  <Slides>35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Board Work Session </vt:lpstr>
      <vt:lpstr>Agenda</vt:lpstr>
      <vt:lpstr>Goal Statements</vt:lpstr>
      <vt:lpstr>Slide 4</vt:lpstr>
      <vt:lpstr>Slide 5</vt:lpstr>
      <vt:lpstr>Slide 6</vt:lpstr>
      <vt:lpstr>K-6, K-6, 7-12 Campuses </vt:lpstr>
      <vt:lpstr>Slide 8</vt:lpstr>
      <vt:lpstr>Slide 9</vt:lpstr>
      <vt:lpstr>Slide 10</vt:lpstr>
      <vt:lpstr>Slide 11</vt:lpstr>
      <vt:lpstr>Slide 12</vt:lpstr>
      <vt:lpstr>Questions?</vt:lpstr>
      <vt:lpstr>Slide 14</vt:lpstr>
      <vt:lpstr>K-6, 7-12 Campuses </vt:lpstr>
      <vt:lpstr>Slide 16</vt:lpstr>
      <vt:lpstr>Slide 17</vt:lpstr>
      <vt:lpstr>Slide 18</vt:lpstr>
      <vt:lpstr>Additional Items</vt:lpstr>
      <vt:lpstr>Additional Items</vt:lpstr>
      <vt:lpstr>Questions?</vt:lpstr>
      <vt:lpstr>Slide 22</vt:lpstr>
      <vt:lpstr>Current Model- K-8, K-8, 9-12 Campuses</vt:lpstr>
      <vt:lpstr>Slide 24</vt:lpstr>
      <vt:lpstr>Slide 25</vt:lpstr>
      <vt:lpstr>Slide 26</vt:lpstr>
      <vt:lpstr>Slide 27</vt:lpstr>
      <vt:lpstr>Slide 28</vt:lpstr>
      <vt:lpstr>Questions?</vt:lpstr>
      <vt:lpstr>Slide 30</vt:lpstr>
      <vt:lpstr>Recap $$$</vt:lpstr>
      <vt:lpstr>Let’s Not Lose Sight </vt:lpstr>
      <vt:lpstr>Goal Statements</vt:lpstr>
      <vt:lpstr>Community Input  </vt:lpstr>
      <vt:lpstr>Wrap up</vt:lpstr>
    </vt:vector>
  </TitlesOfParts>
  <Company>SOCUSD#9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Worksession </dc:title>
  <dc:creator>Colleen McCabe</dc:creator>
  <cp:lastModifiedBy>StaffAdmin</cp:lastModifiedBy>
  <cp:revision>50</cp:revision>
  <cp:lastPrinted>2016-01-26T15:48:44Z</cp:lastPrinted>
  <dcterms:created xsi:type="dcterms:W3CDTF">2016-01-26T19:46:21Z</dcterms:created>
  <dcterms:modified xsi:type="dcterms:W3CDTF">2016-01-26T19:46:51Z</dcterms:modified>
</cp:coreProperties>
</file>