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8" r:id="rId6"/>
    <p:sldId id="269" r:id="rId7"/>
    <p:sldId id="270" r:id="rId8"/>
    <p:sldId id="261" r:id="rId9"/>
    <p:sldId id="264" r:id="rId10"/>
    <p:sldId id="265" r:id="rId11"/>
    <p:sldId id="266" r:id="rId12"/>
    <p:sldId id="262" r:id="rId13"/>
    <p:sldId id="263" r:id="rId14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-104" y="-6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Relationship Id="rId2" Type="http://schemas.microsoft.com/office/2011/relationships/chartStyle" Target="style3.xml"/><Relationship Id="rId3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Relationship Id="rId2" Type="http://schemas.microsoft.com/office/2011/relationships/chartStyle" Target="style4.xml"/><Relationship Id="rId3" Type="http://schemas.microsoft.com/office/2011/relationships/chartColorStyle" Target="colors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Relationship Id="rId2" Type="http://schemas.microsoft.com/office/2011/relationships/chartStyle" Target="style5.xml"/><Relationship Id="rId3" Type="http://schemas.microsoft.com/office/2011/relationships/chartColorStyle" Target="colors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Enrollment</a:t>
            </a:r>
            <a:r>
              <a:rPr lang="en-US" baseline="0" dirty="0" smtClean="0"/>
              <a:t> Trend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75207128"/>
        <c:axId val="2075216840"/>
      </c:barChart>
      <c:catAx>
        <c:axId val="2075207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5216840"/>
        <c:crosses val="autoZero"/>
        <c:auto val="1"/>
        <c:lblAlgn val="ctr"/>
        <c:lblOffset val="100"/>
        <c:noMultiLvlLbl val="0"/>
      </c:catAx>
      <c:valAx>
        <c:axId val="2075216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5207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Declining</a:t>
            </a:r>
            <a:r>
              <a:rPr lang="en-US" baseline="0" dirty="0" smtClean="0"/>
              <a:t> Enrollment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K-8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  <c:pt idx="7">
                  <c:v>2013.0</c:v>
                </c:pt>
                <c:pt idx="8">
                  <c:v>2014.0</c:v>
                </c:pt>
                <c:pt idx="9">
                  <c:v>2015.0</c:v>
                </c:pt>
                <c:pt idx="10">
                  <c:v>2016.0</c:v>
                </c:pt>
                <c:pt idx="11">
                  <c:v>2017.0</c:v>
                </c:pt>
                <c:pt idx="12">
                  <c:v>2018.0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929.0</c:v>
                </c:pt>
                <c:pt idx="1">
                  <c:v>907.0</c:v>
                </c:pt>
                <c:pt idx="2">
                  <c:v>835.0</c:v>
                </c:pt>
                <c:pt idx="3">
                  <c:v>806.0</c:v>
                </c:pt>
                <c:pt idx="4">
                  <c:v>759.0</c:v>
                </c:pt>
                <c:pt idx="5">
                  <c:v>757.0</c:v>
                </c:pt>
                <c:pt idx="6">
                  <c:v>762.0</c:v>
                </c:pt>
                <c:pt idx="7">
                  <c:v>734.0</c:v>
                </c:pt>
                <c:pt idx="8">
                  <c:v>689.0</c:v>
                </c:pt>
                <c:pt idx="9">
                  <c:v>668.0</c:v>
                </c:pt>
                <c:pt idx="10">
                  <c:v>616.0</c:v>
                </c:pt>
                <c:pt idx="11">
                  <c:v>627.0</c:v>
                </c:pt>
                <c:pt idx="12">
                  <c:v>581.0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9-12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2006.0</c:v>
                </c:pt>
                <c:pt idx="1">
                  <c:v>2007.0</c:v>
                </c:pt>
                <c:pt idx="2">
                  <c:v>2008.0</c:v>
                </c:pt>
                <c:pt idx="3">
                  <c:v>2009.0</c:v>
                </c:pt>
                <c:pt idx="4">
                  <c:v>2010.0</c:v>
                </c:pt>
                <c:pt idx="5">
                  <c:v>2011.0</c:v>
                </c:pt>
                <c:pt idx="6">
                  <c:v>2012.0</c:v>
                </c:pt>
                <c:pt idx="7">
                  <c:v>2013.0</c:v>
                </c:pt>
                <c:pt idx="8">
                  <c:v>2014.0</c:v>
                </c:pt>
                <c:pt idx="9">
                  <c:v>2015.0</c:v>
                </c:pt>
                <c:pt idx="10">
                  <c:v>2016.0</c:v>
                </c:pt>
                <c:pt idx="11">
                  <c:v>2017.0</c:v>
                </c:pt>
                <c:pt idx="12">
                  <c:v>2018.0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509.0</c:v>
                </c:pt>
                <c:pt idx="1">
                  <c:v>526.0</c:v>
                </c:pt>
                <c:pt idx="2">
                  <c:v>489.0</c:v>
                </c:pt>
                <c:pt idx="3">
                  <c:v>500.0</c:v>
                </c:pt>
                <c:pt idx="4">
                  <c:v>488.0</c:v>
                </c:pt>
                <c:pt idx="5">
                  <c:v>460.0</c:v>
                </c:pt>
                <c:pt idx="6">
                  <c:v>493.0</c:v>
                </c:pt>
                <c:pt idx="7">
                  <c:v>482.0</c:v>
                </c:pt>
                <c:pt idx="8">
                  <c:v>469.0</c:v>
                </c:pt>
                <c:pt idx="9">
                  <c:v>474.0</c:v>
                </c:pt>
                <c:pt idx="10">
                  <c:v>425.0</c:v>
                </c:pt>
                <c:pt idx="11">
                  <c:v>380.0</c:v>
                </c:pt>
                <c:pt idx="12">
                  <c:v>349.0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75292024"/>
        <c:axId val="2075295608"/>
      </c:barChart>
      <c:catAx>
        <c:axId val="2075292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5295608"/>
        <c:crosses val="autoZero"/>
        <c:auto val="1"/>
        <c:lblAlgn val="ctr"/>
        <c:lblOffset val="100"/>
        <c:noMultiLvlLbl val="0"/>
      </c:catAx>
      <c:valAx>
        <c:axId val="2075295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75292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Budget Current Insurance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Sheet1!$A$2:$A$6</c:f>
              <c:strCache>
                <c:ptCount val="5"/>
                <c:pt idx="0">
                  <c:v>Salaries and Benefits</c:v>
                </c:pt>
                <c:pt idx="1">
                  <c:v>Utilities</c:v>
                </c:pt>
                <c:pt idx="2">
                  <c:v>Audit</c:v>
                </c:pt>
                <c:pt idx="3">
                  <c:v>Liability Insurance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"$"#,##0.00</c:formatCode>
                <c:ptCount val="5"/>
                <c:pt idx="0">
                  <c:v>6.32481790695968E6</c:v>
                </c:pt>
                <c:pt idx="1">
                  <c:v>645500.0</c:v>
                </c:pt>
                <c:pt idx="2">
                  <c:v>42000.0</c:v>
                </c:pt>
                <c:pt idx="3">
                  <c:v>265000.0</c:v>
                </c:pt>
                <c:pt idx="4">
                  <c:v>603175.0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Budget </a:t>
            </a:r>
            <a:r>
              <a:rPr lang="en-US" dirty="0" smtClean="0"/>
              <a:t>Restru</a:t>
            </a:r>
            <a:r>
              <a:rPr lang="en-US" baseline="0" dirty="0" smtClean="0"/>
              <a:t>ctured</a:t>
            </a:r>
          </a:p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 </a:t>
            </a:r>
            <a:r>
              <a:rPr lang="en-US" dirty="0"/>
              <a:t>Insurance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Budget Proposed Insurance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Sheet1!$A$2:$A$6</c:f>
              <c:strCache>
                <c:ptCount val="5"/>
                <c:pt idx="0">
                  <c:v>Salaries and Benefits</c:v>
                </c:pt>
                <c:pt idx="1">
                  <c:v>Utilities</c:v>
                </c:pt>
                <c:pt idx="2">
                  <c:v>Audit</c:v>
                </c:pt>
                <c:pt idx="3">
                  <c:v>Liability Insurance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"$"#,##0.00</c:formatCode>
                <c:ptCount val="5"/>
                <c:pt idx="0">
                  <c:v>6.16260665255968E6</c:v>
                </c:pt>
                <c:pt idx="1">
                  <c:v>645500.0</c:v>
                </c:pt>
                <c:pt idx="2">
                  <c:v>42000.0</c:v>
                </c:pt>
                <c:pt idx="3">
                  <c:v>265000.0</c:v>
                </c:pt>
                <c:pt idx="4">
                  <c:v>603175.0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Budget </a:t>
            </a:r>
            <a:r>
              <a:rPr lang="en-US" dirty="0" smtClean="0"/>
              <a:t>No Raise -</a:t>
            </a:r>
            <a:r>
              <a:rPr lang="en-US" baseline="0" dirty="0" smtClean="0"/>
              <a:t> </a:t>
            </a:r>
          </a:p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Restru</a:t>
            </a:r>
            <a:r>
              <a:rPr lang="en-US" baseline="0" dirty="0" smtClean="0"/>
              <a:t>ctured</a:t>
            </a:r>
          </a:p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 </a:t>
            </a:r>
            <a:r>
              <a:rPr lang="en-US" dirty="0"/>
              <a:t>Insurance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Budget Proposed Insurance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Sheet1!$A$2:$A$6</c:f>
              <c:strCache>
                <c:ptCount val="5"/>
                <c:pt idx="0">
                  <c:v>Salaries and Benefits</c:v>
                </c:pt>
                <c:pt idx="1">
                  <c:v>Utilities</c:v>
                </c:pt>
                <c:pt idx="2">
                  <c:v>Audit</c:v>
                </c:pt>
                <c:pt idx="3">
                  <c:v>Liability Insurance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"$"#,##0.00</c:formatCode>
                <c:ptCount val="5"/>
                <c:pt idx="0">
                  <c:v>6.16260665255968E6</c:v>
                </c:pt>
                <c:pt idx="1">
                  <c:v>645500.0</c:v>
                </c:pt>
                <c:pt idx="2">
                  <c:v>42000.0</c:v>
                </c:pt>
                <c:pt idx="3">
                  <c:v>265000.0</c:v>
                </c:pt>
                <c:pt idx="4">
                  <c:v>603175.0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569343"/>
            <a:ext cx="7766936" cy="1552755"/>
          </a:xfrm>
        </p:spPr>
        <p:txBody>
          <a:bodyPr/>
          <a:lstStyle/>
          <a:p>
            <a:r>
              <a:rPr lang="en-US" dirty="0" smtClean="0"/>
              <a:t>The Buck Stops Here: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303254"/>
            <a:ext cx="7766936" cy="577970"/>
          </a:xfrm>
        </p:spPr>
        <p:txBody>
          <a:bodyPr/>
          <a:lstStyle/>
          <a:p>
            <a:r>
              <a:rPr lang="en-US" dirty="0" smtClean="0"/>
              <a:t>Introductory Budget Information for the 2018-2019 School Year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388" y="3216934"/>
            <a:ext cx="4727275" cy="2062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441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– District Raise with Restructuring of Insurance Subsidy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58811748"/>
              </p:ext>
            </p:extLst>
          </p:nvPr>
        </p:nvGraphicFramePr>
        <p:xfrm>
          <a:off x="677334" y="2336800"/>
          <a:ext cx="418464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883"/>
                <a:gridCol w="1394883"/>
                <a:gridCol w="1394883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Salaries and Benefits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$6,298,254.75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90% based on 7million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Utilities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$645,500.00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$42,000.00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Liability Insurance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$265,000.00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$603,175.00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7,853,929.75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Goal: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$7,000,000.00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 to cut: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$853,929.75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548727361"/>
              </p:ext>
            </p:extLst>
          </p:nvPr>
        </p:nvGraphicFramePr>
        <p:xfrm>
          <a:off x="5087938" y="2336800"/>
          <a:ext cx="4529591" cy="370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705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– No Raise and Restructuring of Insurance Subsidy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43768227"/>
              </p:ext>
            </p:extLst>
          </p:nvPr>
        </p:nvGraphicFramePr>
        <p:xfrm>
          <a:off x="677334" y="2336800"/>
          <a:ext cx="418464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883"/>
                <a:gridCol w="1394883"/>
                <a:gridCol w="1394883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Salaries and Benefits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$6,190,575.75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88% based on 7million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Utilities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$645,500.00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$42,000.00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Liability Insurance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$265,000.00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$603,175.00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7,746,250.75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Goal: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$7,000,000.00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 to cut: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$746,250.75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85595885"/>
              </p:ext>
            </p:extLst>
          </p:nvPr>
        </p:nvGraphicFramePr>
        <p:xfrm>
          <a:off x="5087938" y="2336800"/>
          <a:ext cx="4529591" cy="370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793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pcoming budget discussions: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14732"/>
            <a:ext cx="8596668" cy="5279365"/>
          </a:xfrm>
        </p:spPr>
        <p:txBody>
          <a:bodyPr>
            <a:normAutofit/>
          </a:bodyPr>
          <a:lstStyle/>
          <a:p>
            <a:r>
              <a:rPr lang="en-US" dirty="0" smtClean="0"/>
              <a:t>How do we continue to fund employees and provide services that were once funded from a grant that no longer provides us those funds?</a:t>
            </a:r>
          </a:p>
          <a:p>
            <a:pPr lvl="1"/>
            <a:r>
              <a:rPr lang="en-US" dirty="0" smtClean="0"/>
              <a:t>Title I staffing and tutoring</a:t>
            </a:r>
          </a:p>
          <a:p>
            <a:pPr lvl="2"/>
            <a:r>
              <a:rPr lang="en-US" dirty="0" smtClean="0"/>
              <a:t>How do you prioritize school day remediation versus tutoring or summer school? </a:t>
            </a:r>
          </a:p>
          <a:p>
            <a:pPr lvl="1"/>
            <a:r>
              <a:rPr lang="en-US" dirty="0" smtClean="0"/>
              <a:t>English Language Learners aides and staff</a:t>
            </a:r>
          </a:p>
          <a:p>
            <a:pPr lvl="1"/>
            <a:r>
              <a:rPr lang="en-US" dirty="0" smtClean="0"/>
              <a:t>Special Education teachers and aides</a:t>
            </a:r>
          </a:p>
          <a:p>
            <a:pPr lvl="2"/>
            <a:r>
              <a:rPr lang="en-US" dirty="0" smtClean="0"/>
              <a:t>Increased enrollment of students with disabilities</a:t>
            </a:r>
          </a:p>
          <a:p>
            <a:pPr lvl="3"/>
            <a:r>
              <a:rPr lang="en-US" dirty="0" smtClean="0"/>
              <a:t>Increase in severity of disabilities</a:t>
            </a:r>
          </a:p>
          <a:p>
            <a:pPr lvl="2"/>
            <a:r>
              <a:rPr lang="en-US" dirty="0"/>
              <a:t>Increased </a:t>
            </a:r>
            <a:r>
              <a:rPr lang="en-US" dirty="0" smtClean="0"/>
              <a:t>cost of purchased service providers</a:t>
            </a:r>
            <a:endParaRPr lang="en-US" dirty="0"/>
          </a:p>
          <a:p>
            <a:pPr lvl="3"/>
            <a:r>
              <a:rPr lang="en-US" dirty="0" smtClean="0"/>
              <a:t>Psychologists, Occupational and Physical Therapists, Speech Therapists</a:t>
            </a:r>
            <a:endParaRPr lang="en-US" dirty="0"/>
          </a:p>
          <a:p>
            <a:pPr lvl="1"/>
            <a:r>
              <a:rPr lang="en-US" dirty="0" smtClean="0"/>
              <a:t>CTE classes and programming</a:t>
            </a:r>
          </a:p>
          <a:p>
            <a:pPr lvl="2"/>
            <a:r>
              <a:rPr lang="en-US" dirty="0" smtClean="0"/>
              <a:t>Decreased enrollment in class offerings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990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Together We Can…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40611"/>
            <a:ext cx="8596668" cy="4600751"/>
          </a:xfrm>
        </p:spPr>
        <p:txBody>
          <a:bodyPr/>
          <a:lstStyle/>
          <a:p>
            <a:r>
              <a:rPr lang="en-US" dirty="0" smtClean="0"/>
              <a:t>Find creative and innovative ways to tackle this issue one dollar at a time…</a:t>
            </a:r>
          </a:p>
          <a:p>
            <a:pPr lvl="1"/>
            <a:r>
              <a:rPr lang="en-US" dirty="0" smtClean="0"/>
              <a:t>Work together with the Principals to brain storm efficiency and cost savings at each school</a:t>
            </a:r>
          </a:p>
          <a:p>
            <a:pPr lvl="1"/>
            <a:r>
              <a:rPr lang="en-US" dirty="0" smtClean="0"/>
              <a:t>Renegotiated Xerox Contract for savings of $10,000 for fiscal 2019</a:t>
            </a:r>
          </a:p>
          <a:p>
            <a:pPr lvl="1"/>
            <a:r>
              <a:rPr lang="en-US" dirty="0" smtClean="0"/>
              <a:t>Researching Voyager Fleet Cards for rebates on fuel purchases</a:t>
            </a:r>
          </a:p>
          <a:p>
            <a:pPr lvl="1"/>
            <a:r>
              <a:rPr lang="en-US" dirty="0" smtClean="0"/>
              <a:t>Train teachers on use of technology versus consumables</a:t>
            </a:r>
          </a:p>
          <a:p>
            <a:pPr lvl="2"/>
            <a:r>
              <a:rPr lang="en-US" dirty="0" smtClean="0"/>
              <a:t>Commitment to Chromebooks</a:t>
            </a:r>
          </a:p>
          <a:p>
            <a:pPr lvl="1"/>
            <a:r>
              <a:rPr lang="en-US" dirty="0" smtClean="0"/>
              <a:t>Work tirelessly, along with the community and Board, to help pass an M&amp;O override</a:t>
            </a:r>
          </a:p>
          <a:p>
            <a:r>
              <a:rPr lang="en-US" dirty="0" smtClean="0"/>
              <a:t>Successfully plan for a brand new year!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468" y="4539343"/>
            <a:ext cx="3962400" cy="2245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59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634" y="193222"/>
            <a:ext cx="8596668" cy="745671"/>
          </a:xfrm>
        </p:spPr>
        <p:txBody>
          <a:bodyPr/>
          <a:lstStyle/>
          <a:p>
            <a:r>
              <a:rPr lang="en-US" dirty="0" smtClean="0"/>
              <a:t>Budget Challenges: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61358"/>
            <a:ext cx="8596668" cy="579664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Real Time Funding</a:t>
            </a:r>
          </a:p>
          <a:p>
            <a:pPr lvl="1"/>
            <a:r>
              <a:rPr lang="en-US" dirty="0" smtClean="0"/>
              <a:t>Declining Enrollment </a:t>
            </a:r>
          </a:p>
          <a:p>
            <a:r>
              <a:rPr lang="en-US" dirty="0" smtClean="0"/>
              <a:t>Health Insurance Costs</a:t>
            </a:r>
            <a:endParaRPr lang="en-US" dirty="0"/>
          </a:p>
          <a:p>
            <a:pPr lvl="1"/>
            <a:r>
              <a:rPr lang="en-US" dirty="0" smtClean="0"/>
              <a:t>Current district cost per employee ranges from $7,898 to $9,254 for Comprehensive Health, Dental and Vision Insurance</a:t>
            </a:r>
          </a:p>
          <a:p>
            <a:pPr lvl="1"/>
            <a:r>
              <a:rPr lang="en-US" dirty="0" smtClean="0"/>
              <a:t>Anticipated annual increase 7%</a:t>
            </a:r>
          </a:p>
          <a:p>
            <a:pPr lvl="2"/>
            <a:r>
              <a:rPr lang="en-US" dirty="0" smtClean="0"/>
              <a:t>Some national projections are as high as 10%</a:t>
            </a:r>
          </a:p>
          <a:p>
            <a:pPr lvl="1"/>
            <a:r>
              <a:rPr lang="en-US" dirty="0" smtClean="0"/>
              <a:t>Increase of $67,369 with current district subsidy</a:t>
            </a:r>
          </a:p>
          <a:p>
            <a:r>
              <a:rPr lang="en-US" dirty="0" smtClean="0"/>
              <a:t>Prop 206 Minimum Wage Increase</a:t>
            </a:r>
            <a:endParaRPr lang="en-US" dirty="0"/>
          </a:p>
          <a:p>
            <a:pPr lvl="1"/>
            <a:r>
              <a:rPr lang="en-US" dirty="0" smtClean="0"/>
              <a:t>Increases to $11.00 for 2019 and $12.00 for 2020</a:t>
            </a:r>
          </a:p>
          <a:p>
            <a:r>
              <a:rPr lang="en-US" dirty="0" smtClean="0"/>
              <a:t>Federal and State Grant Funds Decreasing</a:t>
            </a:r>
            <a:endParaRPr lang="en-US" dirty="0"/>
          </a:p>
          <a:p>
            <a:pPr lvl="1"/>
            <a:r>
              <a:rPr lang="en-US" dirty="0" smtClean="0"/>
              <a:t>Title I</a:t>
            </a:r>
          </a:p>
          <a:p>
            <a:pPr lvl="1"/>
            <a:r>
              <a:rPr lang="en-US" dirty="0" smtClean="0"/>
              <a:t>IDEA (Special Education)</a:t>
            </a:r>
          </a:p>
          <a:p>
            <a:pPr lvl="1"/>
            <a:r>
              <a:rPr lang="en-US" dirty="0" smtClean="0"/>
              <a:t>JTED/V’ACTE</a:t>
            </a:r>
          </a:p>
          <a:p>
            <a:r>
              <a:rPr lang="en-US" dirty="0" smtClean="0"/>
              <a:t>Reduced State Funding for Capital Purchases</a:t>
            </a:r>
          </a:p>
          <a:p>
            <a:pPr lvl="1"/>
            <a:r>
              <a:rPr lang="en-US" dirty="0" smtClean="0"/>
              <a:t>Technology </a:t>
            </a:r>
          </a:p>
          <a:p>
            <a:pPr lvl="1"/>
            <a:r>
              <a:rPr lang="en-US" dirty="0" smtClean="0"/>
              <a:t>Building and Maintenance</a:t>
            </a:r>
          </a:p>
          <a:p>
            <a:pPr lvl="1"/>
            <a:r>
              <a:rPr lang="en-US" dirty="0" smtClean="0"/>
              <a:t>Textbooks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076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 Improve Teacher Salaries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37095"/>
            <a:ext cx="8596668" cy="52189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FY19 Salary Increase based on current salary scales</a:t>
            </a:r>
          </a:p>
          <a:p>
            <a:pPr lvl="1"/>
            <a:r>
              <a:rPr lang="en-US" dirty="0" smtClean="0"/>
              <a:t>Move all current certified staff one step on salary schedule</a:t>
            </a:r>
          </a:p>
          <a:p>
            <a:pPr lvl="2"/>
            <a:r>
              <a:rPr lang="en-US" dirty="0" smtClean="0"/>
              <a:t>$930 per person ($5.00 per day)</a:t>
            </a:r>
          </a:p>
          <a:p>
            <a:pPr lvl="2"/>
            <a:r>
              <a:rPr lang="en-US" dirty="0" smtClean="0"/>
              <a:t>68 people</a:t>
            </a:r>
          </a:p>
          <a:p>
            <a:pPr lvl="2"/>
            <a:r>
              <a:rPr lang="en-US" b="1" dirty="0" smtClean="0"/>
              <a:t>$63,240</a:t>
            </a:r>
          </a:p>
          <a:p>
            <a:pPr lvl="1"/>
            <a:r>
              <a:rPr lang="en-US" dirty="0" smtClean="0"/>
              <a:t>Move all current classified staff one step on salary schedule</a:t>
            </a:r>
          </a:p>
          <a:p>
            <a:pPr lvl="2"/>
            <a:r>
              <a:rPr lang="en-US" dirty="0" smtClean="0"/>
              <a:t>$.29 per hour</a:t>
            </a:r>
          </a:p>
          <a:p>
            <a:pPr lvl="2"/>
            <a:r>
              <a:rPr lang="en-US" dirty="0" smtClean="0"/>
              <a:t>62 people</a:t>
            </a:r>
          </a:p>
          <a:p>
            <a:pPr lvl="2"/>
            <a:r>
              <a:rPr lang="en-US" b="1" dirty="0" smtClean="0"/>
              <a:t>$34,369</a:t>
            </a:r>
          </a:p>
          <a:p>
            <a:pPr lvl="1"/>
            <a:r>
              <a:rPr lang="en-US" dirty="0"/>
              <a:t>Move all </a:t>
            </a:r>
            <a:r>
              <a:rPr lang="en-US" dirty="0" smtClean="0"/>
              <a:t>current administrative </a:t>
            </a:r>
            <a:r>
              <a:rPr lang="en-US" dirty="0"/>
              <a:t>staff one step on salary schedule</a:t>
            </a:r>
          </a:p>
          <a:p>
            <a:pPr lvl="2"/>
            <a:r>
              <a:rPr lang="en-US" dirty="0" smtClean="0"/>
              <a:t>$5.00 </a:t>
            </a:r>
            <a:r>
              <a:rPr lang="en-US" dirty="0"/>
              <a:t>per </a:t>
            </a:r>
            <a:r>
              <a:rPr lang="en-US" dirty="0" smtClean="0"/>
              <a:t>day</a:t>
            </a:r>
            <a:endParaRPr lang="en-US" dirty="0"/>
          </a:p>
          <a:p>
            <a:pPr lvl="2"/>
            <a:r>
              <a:rPr lang="en-US" dirty="0" smtClean="0"/>
              <a:t>8 people</a:t>
            </a:r>
            <a:endParaRPr lang="en-US" dirty="0"/>
          </a:p>
          <a:p>
            <a:pPr lvl="2"/>
            <a:r>
              <a:rPr lang="en-US" b="1" dirty="0" smtClean="0"/>
              <a:t>$10,070</a:t>
            </a:r>
          </a:p>
          <a:p>
            <a:pPr lvl="1"/>
            <a:r>
              <a:rPr lang="en-US" dirty="0" smtClean="0"/>
              <a:t>Total</a:t>
            </a:r>
            <a:endParaRPr lang="en-US" dirty="0"/>
          </a:p>
          <a:p>
            <a:pPr lvl="2"/>
            <a:r>
              <a:rPr lang="en-US" dirty="0" smtClean="0"/>
              <a:t>$107,679 in salaries</a:t>
            </a:r>
            <a:endParaRPr lang="en-US" dirty="0"/>
          </a:p>
          <a:p>
            <a:pPr lvl="2"/>
            <a:r>
              <a:rPr lang="en-US" b="1" dirty="0" smtClean="0"/>
              <a:t>$129,215 including FICA, ASRS, Workers Comp etc.</a:t>
            </a:r>
            <a:endParaRPr lang="en-US" b="1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775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Projections based on enrollment trends: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070340"/>
            <a:ext cx="8596668" cy="437944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Total FY19 M&amp;O Budget Projection of $7,000,000</a:t>
            </a:r>
          </a:p>
          <a:p>
            <a:pPr lvl="1"/>
            <a:r>
              <a:rPr lang="en-US" dirty="0" smtClean="0"/>
              <a:t>Approximately $862,800 of this from M&amp;O Override</a:t>
            </a:r>
          </a:p>
          <a:p>
            <a:r>
              <a:rPr lang="en-US" dirty="0" smtClean="0"/>
              <a:t>Projection based on the following:</a:t>
            </a:r>
            <a:endParaRPr lang="en-US" dirty="0"/>
          </a:p>
          <a:p>
            <a:pPr lvl="1"/>
            <a:r>
              <a:rPr lang="en-US" dirty="0" smtClean="0"/>
              <a:t>FY18 Revised M&amp;O Budget $7,301,281 down from $7,588,473 projections</a:t>
            </a:r>
          </a:p>
          <a:p>
            <a:pPr lvl="2"/>
            <a:r>
              <a:rPr lang="en-US" dirty="0" smtClean="0"/>
              <a:t>Loss of 77 Students</a:t>
            </a:r>
          </a:p>
          <a:p>
            <a:pPr lvl="2"/>
            <a:r>
              <a:rPr lang="en-US" dirty="0" smtClean="0"/>
              <a:t>Loss of $287,192 in Revenue</a:t>
            </a:r>
          </a:p>
          <a:p>
            <a:pPr lvl="3"/>
            <a:r>
              <a:rPr lang="en-US" dirty="0" smtClean="0"/>
              <a:t>Salaries and Benefits had to be moved out of M&amp;O to alternative funds </a:t>
            </a:r>
          </a:p>
          <a:p>
            <a:pPr lvl="3"/>
            <a:r>
              <a:rPr lang="en-US" dirty="0" smtClean="0"/>
              <a:t>These will need to return to M&amp;O for FY19 </a:t>
            </a:r>
          </a:p>
          <a:p>
            <a:pPr lvl="3"/>
            <a:r>
              <a:rPr lang="en-US" dirty="0" smtClean="0"/>
              <a:t>Movement out of M&amp;O is not sustainable due to depletion of ancillary “reserve” funds</a:t>
            </a:r>
          </a:p>
          <a:p>
            <a:pPr lvl="4"/>
            <a:r>
              <a:rPr lang="en-US" dirty="0" smtClean="0"/>
              <a:t>Civic Fund</a:t>
            </a:r>
          </a:p>
          <a:p>
            <a:pPr lvl="5"/>
            <a:r>
              <a:rPr lang="en-US" dirty="0" smtClean="0"/>
              <a:t>Beginning Balance $430,749 – Ending Balance $319,142 </a:t>
            </a:r>
          </a:p>
          <a:p>
            <a:pPr lvl="4"/>
            <a:r>
              <a:rPr lang="en-US" dirty="0" smtClean="0"/>
              <a:t>Instructional Improvement Fund</a:t>
            </a:r>
          </a:p>
          <a:p>
            <a:pPr lvl="5"/>
            <a:r>
              <a:rPr lang="en-US" dirty="0" smtClean="0"/>
              <a:t>Beginning Balance $394,494  - Ending Balance $71,708</a:t>
            </a:r>
          </a:p>
          <a:p>
            <a:pPr lvl="4"/>
            <a:r>
              <a:rPr lang="en-US" dirty="0" smtClean="0"/>
              <a:t>Insurance Fund</a:t>
            </a:r>
          </a:p>
          <a:p>
            <a:pPr lvl="5"/>
            <a:r>
              <a:rPr lang="en-US" dirty="0" smtClean="0"/>
              <a:t>Beginning Balance $218,519 – Ending Balance $116,148 </a:t>
            </a:r>
          </a:p>
          <a:p>
            <a:pPr lvl="2"/>
            <a:r>
              <a:rPr lang="en-US" dirty="0" smtClean="0"/>
              <a:t>Projecting continued enrollment loss in 2018-2019</a:t>
            </a:r>
          </a:p>
          <a:p>
            <a:pPr lvl="2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8662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090" y="285750"/>
            <a:ext cx="10420709" cy="984250"/>
          </a:xfrm>
        </p:spPr>
        <p:txBody>
          <a:bodyPr>
            <a:normAutofit/>
          </a:bodyPr>
          <a:lstStyle/>
          <a:p>
            <a:r>
              <a:rPr lang="en-US" dirty="0" smtClean="0"/>
              <a:t>Enrollment is </a:t>
            </a:r>
            <a:r>
              <a:rPr lang="en-US" b="1" dirty="0" smtClean="0"/>
              <a:t>2/3</a:t>
            </a:r>
            <a:r>
              <a:rPr lang="en-US" dirty="0" smtClean="0"/>
              <a:t> of our 2006 Enrollment: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66853483"/>
              </p:ext>
            </p:extLst>
          </p:nvPr>
        </p:nvGraphicFramePr>
        <p:xfrm>
          <a:off x="912422" y="1480737"/>
          <a:ext cx="2796937" cy="4918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609"/>
                <a:gridCol w="577970"/>
                <a:gridCol w="672860"/>
                <a:gridCol w="750498"/>
              </a:tblGrid>
              <a:tr h="568060">
                <a:tc>
                  <a:txBody>
                    <a:bodyPr/>
                    <a:lstStyle/>
                    <a:p>
                      <a:r>
                        <a:rPr lang="en-US" dirty="0" smtClean="0"/>
                        <a:t>Fiscal 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</a:p>
                    <a:p>
                      <a:endParaRPr lang="en-US" dirty="0" smtClean="0"/>
                    </a:p>
                  </a:txBody>
                  <a:tcPr/>
                </a:tc>
              </a:tr>
              <a:tr h="329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9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9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9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9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9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9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9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9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9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9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9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29114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32018198"/>
              </p:ext>
            </p:extLst>
          </p:nvPr>
        </p:nvGraphicFramePr>
        <p:xfrm>
          <a:off x="4163786" y="2160588"/>
          <a:ext cx="5478235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988930784"/>
              </p:ext>
            </p:extLst>
          </p:nvPr>
        </p:nvGraphicFramePr>
        <p:xfrm>
          <a:off x="4093157" y="1480737"/>
          <a:ext cx="5548864" cy="456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3783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has this affected our district?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9379"/>
            <a:ext cx="8596668" cy="4481983"/>
          </a:xfrm>
        </p:spPr>
        <p:txBody>
          <a:bodyPr>
            <a:normAutofit/>
          </a:bodyPr>
          <a:lstStyle/>
          <a:p>
            <a:r>
              <a:rPr lang="en-US" dirty="0" smtClean="0"/>
              <a:t>The district’s budget (M&amp;O plus Capital/DAA) has gone from $8.8 million in 2005-2006 (not including the override) to $6.4 million in 2017-2018 (not including the override)</a:t>
            </a:r>
          </a:p>
          <a:p>
            <a:pPr lvl="1"/>
            <a:r>
              <a:rPr lang="en-US" dirty="0" smtClean="0"/>
              <a:t>This is a decrease of $2.4 million over the past 12 years</a:t>
            </a:r>
          </a:p>
          <a:p>
            <a:pPr lvl="1"/>
            <a:r>
              <a:rPr lang="en-US" dirty="0" smtClean="0"/>
              <a:t>This amount would be even more substantial were it not for the passage of Prop123 in May of 2016 which gave schools across the state a boost with the settlement of the inflation funding lawsuit</a:t>
            </a:r>
          </a:p>
          <a:p>
            <a:r>
              <a:rPr lang="en-US" dirty="0" smtClean="0"/>
              <a:t>Each year we continue to solve the puzzle of funding our students needs within our financial means.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 </a:t>
            </a:r>
          </a:p>
          <a:p>
            <a:pPr marL="457200" lvl="1" indent="0"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9909" y="4054032"/>
            <a:ext cx="3960900" cy="274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725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7414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does this mean for next year?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77334" y="1380226"/>
            <a:ext cx="8716832" cy="508095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Fiscal 2018 (current)</a:t>
            </a:r>
          </a:p>
          <a:p>
            <a:pPr lvl="1"/>
            <a:r>
              <a:rPr lang="en-US" dirty="0" smtClean="0"/>
              <a:t>Decrease of 77 students</a:t>
            </a:r>
          </a:p>
          <a:p>
            <a:pPr lvl="1"/>
            <a:r>
              <a:rPr lang="en-US" dirty="0" smtClean="0"/>
              <a:t>Loss of almost $300,000 from Budget</a:t>
            </a:r>
          </a:p>
          <a:p>
            <a:pPr lvl="1"/>
            <a:r>
              <a:rPr lang="en-US" dirty="0" smtClean="0"/>
              <a:t>For Example:  Average </a:t>
            </a:r>
            <a:r>
              <a:rPr lang="en-US" dirty="0"/>
              <a:t>cost of 1 Full Time Teacher = $50,000</a:t>
            </a:r>
          </a:p>
          <a:p>
            <a:pPr lvl="1"/>
            <a:r>
              <a:rPr lang="en-US" dirty="0" smtClean="0"/>
              <a:t>To </a:t>
            </a:r>
            <a:r>
              <a:rPr lang="en-US" dirty="0"/>
              <a:t>offset this decrease in funding we would </a:t>
            </a:r>
            <a:r>
              <a:rPr lang="en-US" dirty="0" smtClean="0"/>
              <a:t>have had </a:t>
            </a:r>
            <a:r>
              <a:rPr lang="en-US" dirty="0"/>
              <a:t>to reduce staffing by 6 </a:t>
            </a:r>
            <a:r>
              <a:rPr lang="en-US" dirty="0" smtClean="0"/>
              <a:t>FTE (Full Time Teaching Equivalency) in November  </a:t>
            </a:r>
            <a:endParaRPr lang="en-US" dirty="0"/>
          </a:p>
          <a:p>
            <a:r>
              <a:rPr lang="en-US" dirty="0"/>
              <a:t>Fiscal </a:t>
            </a:r>
            <a:r>
              <a:rPr lang="en-US" dirty="0" smtClean="0"/>
              <a:t>2019 (projection)</a:t>
            </a:r>
            <a:endParaRPr lang="en-US" dirty="0"/>
          </a:p>
          <a:p>
            <a:pPr lvl="1"/>
            <a:r>
              <a:rPr lang="en-US" dirty="0"/>
              <a:t>D</a:t>
            </a:r>
            <a:r>
              <a:rPr lang="en-US" dirty="0" smtClean="0"/>
              <a:t>ecrease of an additional 66 students</a:t>
            </a:r>
          </a:p>
          <a:p>
            <a:pPr lvl="2"/>
            <a:r>
              <a:rPr lang="en-US" dirty="0" smtClean="0"/>
              <a:t>Outgoing - Graduating 112 Seniors</a:t>
            </a:r>
          </a:p>
          <a:p>
            <a:pPr lvl="2"/>
            <a:r>
              <a:rPr lang="en-US" dirty="0" smtClean="0"/>
              <a:t>Incoming - Projecting 57 Kindergarteners</a:t>
            </a:r>
          </a:p>
          <a:p>
            <a:pPr lvl="2"/>
            <a:r>
              <a:rPr lang="en-US" dirty="0" smtClean="0"/>
              <a:t>Summer attrition based on FY18 trend</a:t>
            </a:r>
          </a:p>
          <a:p>
            <a:pPr lvl="3"/>
            <a:r>
              <a:rPr lang="en-US" dirty="0" smtClean="0"/>
              <a:t>Projected loss of 60 students for FY18 actual number was 77 student decrease</a:t>
            </a:r>
            <a:endParaRPr lang="en-US" dirty="0"/>
          </a:p>
          <a:p>
            <a:pPr lvl="1"/>
            <a:r>
              <a:rPr lang="en-US" dirty="0"/>
              <a:t>Loss of </a:t>
            </a:r>
            <a:r>
              <a:rPr lang="en-US" dirty="0" smtClean="0"/>
              <a:t>an additional $260,000 </a:t>
            </a:r>
            <a:r>
              <a:rPr lang="en-US" dirty="0"/>
              <a:t>from Budget</a:t>
            </a:r>
          </a:p>
          <a:p>
            <a:pPr lvl="1"/>
            <a:r>
              <a:rPr lang="en-US" dirty="0" smtClean="0"/>
              <a:t>Cumulative loss of $560,000</a:t>
            </a:r>
            <a:endParaRPr lang="en-US" dirty="0"/>
          </a:p>
          <a:p>
            <a:pPr lvl="1"/>
            <a:r>
              <a:rPr lang="en-US" dirty="0"/>
              <a:t>To offset this decrease in funding we </a:t>
            </a:r>
            <a:r>
              <a:rPr lang="en-US" dirty="0" smtClean="0"/>
              <a:t>will </a:t>
            </a:r>
            <a:r>
              <a:rPr lang="en-US" dirty="0"/>
              <a:t>need to reduce staffing </a:t>
            </a:r>
            <a:r>
              <a:rPr lang="en-US" dirty="0" smtClean="0"/>
              <a:t>by 11 FTEs or find alternative budget cuts to reduce our overhead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63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95944"/>
            <a:ext cx="8596668" cy="778842"/>
          </a:xfrm>
        </p:spPr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pcoming budget discussions: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43796"/>
            <a:ext cx="8596668" cy="5814203"/>
          </a:xfrm>
        </p:spPr>
        <p:txBody>
          <a:bodyPr>
            <a:normAutofit/>
          </a:bodyPr>
          <a:lstStyle/>
          <a:p>
            <a:r>
              <a:rPr lang="en-US" dirty="0" smtClean="0"/>
              <a:t>How do we adjust staffing ratios to account for possible loss of students?</a:t>
            </a:r>
          </a:p>
          <a:p>
            <a:pPr lvl="1"/>
            <a:r>
              <a:rPr lang="en-US" dirty="0" smtClean="0"/>
              <a:t>Evaluate Programming</a:t>
            </a:r>
          </a:p>
          <a:p>
            <a:pPr lvl="1"/>
            <a:r>
              <a:rPr lang="en-US" dirty="0" smtClean="0"/>
              <a:t>Evaluate Class Sizes</a:t>
            </a:r>
          </a:p>
          <a:p>
            <a:pPr lvl="1"/>
            <a:r>
              <a:rPr lang="en-US" dirty="0" smtClean="0"/>
              <a:t>Evaluate Adult to Student Ratios</a:t>
            </a:r>
          </a:p>
          <a:p>
            <a:pPr lvl="2"/>
            <a:r>
              <a:rPr lang="en-US" dirty="0" smtClean="0"/>
              <a:t>Aides</a:t>
            </a:r>
          </a:p>
          <a:p>
            <a:pPr lvl="1"/>
            <a:r>
              <a:rPr lang="en-US" dirty="0" smtClean="0"/>
              <a:t>Evaluate Support Staffing based on Enrollment </a:t>
            </a:r>
            <a:endParaRPr lang="en-US" dirty="0"/>
          </a:p>
          <a:p>
            <a:r>
              <a:rPr lang="en-US" dirty="0" smtClean="0"/>
              <a:t>How do we adjust our insurance offerings and still offer a competitive comprehensive package to our employees?</a:t>
            </a:r>
            <a:endParaRPr lang="en-US" dirty="0"/>
          </a:p>
          <a:p>
            <a:pPr lvl="1"/>
            <a:r>
              <a:rPr lang="en-US" dirty="0" smtClean="0"/>
              <a:t>Reduce district paid subsidy</a:t>
            </a:r>
          </a:p>
          <a:p>
            <a:pPr lvl="1"/>
            <a:r>
              <a:rPr lang="en-US" dirty="0" smtClean="0"/>
              <a:t>Offer to only Full Time Employees (over 30 hours per week)</a:t>
            </a:r>
          </a:p>
          <a:p>
            <a:pPr lvl="1"/>
            <a:r>
              <a:rPr lang="en-US" dirty="0" smtClean="0"/>
              <a:t>Offer Ala Carte Dental and Vision</a:t>
            </a:r>
          </a:p>
          <a:p>
            <a:r>
              <a:rPr lang="en-US" dirty="0"/>
              <a:t>What can we do to address salary compression for both certified and classified staff members under the current economic conditions?</a:t>
            </a:r>
          </a:p>
          <a:p>
            <a:pPr lvl="1"/>
            <a:r>
              <a:rPr lang="en-US" dirty="0"/>
              <a:t>Certified Salary Task Force</a:t>
            </a:r>
          </a:p>
          <a:p>
            <a:pPr lvl="1"/>
            <a:r>
              <a:rPr lang="en-US" dirty="0"/>
              <a:t>Redesign Classified Salary Schedule to Address Prop 206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387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Budget – District Raise with Current Insurance Subsidy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03694814"/>
              </p:ext>
            </p:extLst>
          </p:nvPr>
        </p:nvGraphicFramePr>
        <p:xfrm>
          <a:off x="927781" y="2617788"/>
          <a:ext cx="418306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4354"/>
                <a:gridCol w="1394354"/>
                <a:gridCol w="1394354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Salaries and Benefits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6,439,278.75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92% based on 7million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Utilities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$645,500.00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Audit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$42,000.00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Liability Insurance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$265,000.00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$603,175.00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7,994,953.75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Goal: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$7,000,000.00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 to cut: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$994,953.75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graphicFrame>
        <p:nvGraphicFramePr>
          <p:cNvPr id="19" name="Content Placeholder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34011977"/>
              </p:ext>
            </p:extLst>
          </p:nvPr>
        </p:nvGraphicFramePr>
        <p:xfrm>
          <a:off x="5110843" y="2522764"/>
          <a:ext cx="4531178" cy="3551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2684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1105</TotalTime>
  <Words>1117</Words>
  <Application>Microsoft Macintosh PowerPoint</Application>
  <PresentationFormat>Custom</PresentationFormat>
  <Paragraphs>252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Facet</vt:lpstr>
      <vt:lpstr>The Buck Stops Here:</vt:lpstr>
      <vt:lpstr>Budget Challenges:</vt:lpstr>
      <vt:lpstr>Goal:  Improve Teacher Salaries</vt:lpstr>
      <vt:lpstr>Early Projections based on enrollment trends:  </vt:lpstr>
      <vt:lpstr>Enrollment is 2/3 of our 2006 Enrollment:</vt:lpstr>
      <vt:lpstr>How has this affected our district? </vt:lpstr>
      <vt:lpstr>What does this mean for next year? </vt:lpstr>
      <vt:lpstr>Upcoming budget discussions:</vt:lpstr>
      <vt:lpstr>Budget – District Raise with Current Insurance Subsidy </vt:lpstr>
      <vt:lpstr>Budget – District Raise with Restructuring of Insurance Subsidy</vt:lpstr>
      <vt:lpstr>Budget – No Raise and Restructuring of Insurance Subsidy</vt:lpstr>
      <vt:lpstr>Upcoming budget discussions:</vt:lpstr>
      <vt:lpstr>Together We Can…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Buck Stops Here:</dc:title>
  <dc:creator>Lynn</dc:creator>
  <cp:lastModifiedBy>Sally Cadigan</cp:lastModifiedBy>
  <cp:revision>62</cp:revision>
  <cp:lastPrinted>2017-12-28T18:03:25Z</cp:lastPrinted>
  <dcterms:created xsi:type="dcterms:W3CDTF">2017-12-20T21:32:55Z</dcterms:created>
  <dcterms:modified xsi:type="dcterms:W3CDTF">2018-01-29T22:27:14Z</dcterms:modified>
</cp:coreProperties>
</file>