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81" r:id="rId3"/>
    <p:sldId id="279" r:id="rId4"/>
    <p:sldId id="280" r:id="rId5"/>
    <p:sldId id="256" r:id="rId6"/>
    <p:sldId id="259" r:id="rId7"/>
    <p:sldId id="272" r:id="rId8"/>
    <p:sldId id="265" r:id="rId9"/>
    <p:sldId id="275" r:id="rId10"/>
    <p:sldId id="276" r:id="rId11"/>
    <p:sldId id="260" r:id="rId12"/>
    <p:sldId id="270" r:id="rId13"/>
    <p:sldId id="266" r:id="rId14"/>
    <p:sldId id="261" r:id="rId15"/>
    <p:sldId id="271" r:id="rId16"/>
    <p:sldId id="267" r:id="rId17"/>
    <p:sldId id="268" r:id="rId18"/>
    <p:sldId id="269" r:id="rId19"/>
    <p:sldId id="273" r:id="rId20"/>
    <p:sldId id="274" r:id="rId21"/>
    <p:sldId id="262" r:id="rId22"/>
    <p:sldId id="263" r:id="rId23"/>
    <p:sldId id="277" r:id="rId2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-136" y="-7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5-17 at 12.3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3" y="730250"/>
            <a:ext cx="10866771" cy="536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63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Pros and Cons: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Exceeds Projected Increase</a:t>
            </a:r>
          </a:p>
          <a:p>
            <a:pPr lvl="1"/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Allows For No Contingency</a:t>
            </a:r>
          </a:p>
          <a:p>
            <a:pPr lvl="2"/>
            <a:r>
              <a:rPr lang="en-US" dirty="0"/>
              <a:t>Enrollment decrease above current projections</a:t>
            </a:r>
          </a:p>
          <a:p>
            <a:r>
              <a:rPr lang="en-US" dirty="0" smtClean="0"/>
              <a:t>Increases Only Some Teacher Salaries</a:t>
            </a:r>
          </a:p>
          <a:p>
            <a:pPr lvl="1"/>
            <a:r>
              <a:rPr lang="en-US" dirty="0" smtClean="0"/>
              <a:t>Does not meet intent of legislative budget increase for teacher salaries</a:t>
            </a:r>
          </a:p>
          <a:p>
            <a:r>
              <a:rPr lang="en-US" dirty="0" smtClean="0"/>
              <a:t>Does not honor statewide support for Red for Ed Movement</a:t>
            </a:r>
          </a:p>
          <a:p>
            <a:pPr lvl="1"/>
            <a:r>
              <a:rPr lang="en-US" dirty="0" smtClean="0"/>
              <a:t>Teachers With Fewer Than Five Years of Experience</a:t>
            </a:r>
          </a:p>
          <a:p>
            <a:pPr lvl="1"/>
            <a:r>
              <a:rPr lang="en-US" dirty="0" smtClean="0"/>
              <a:t>Counselors</a:t>
            </a:r>
          </a:p>
          <a:p>
            <a:pPr lvl="1"/>
            <a:r>
              <a:rPr lang="en-US" dirty="0" smtClean="0"/>
              <a:t>Librarians</a:t>
            </a:r>
          </a:p>
          <a:p>
            <a:pPr lvl="1"/>
            <a:r>
              <a:rPr lang="en-US" dirty="0" smtClean="0"/>
              <a:t>Support Staff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2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B:</a:t>
            </a:r>
            <a:br>
              <a:rPr lang="en-US" dirty="0" smtClean="0"/>
            </a:br>
            <a:r>
              <a:rPr lang="en-US" dirty="0" smtClean="0"/>
              <a:t>Teaching Staff Raises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1680"/>
            <a:ext cx="8596668" cy="45799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Definition of Teachers based on ARS 15-901 (B)(5)</a:t>
            </a:r>
          </a:p>
          <a:p>
            <a:pPr lvl="1"/>
            <a:r>
              <a:rPr lang="en-US" dirty="0" smtClean="0"/>
              <a:t>Renders direct and personal services to school children in the form of instruction</a:t>
            </a:r>
          </a:p>
          <a:p>
            <a:pPr lvl="2"/>
            <a:r>
              <a:rPr lang="en-US" dirty="0" smtClean="0"/>
              <a:t>Move Teaching Staff 3 Additional Levels on Salary Schedule</a:t>
            </a:r>
          </a:p>
          <a:p>
            <a:pPr lvl="3"/>
            <a:r>
              <a:rPr lang="en-US" dirty="0" smtClean="0"/>
              <a:t>63 Teachers</a:t>
            </a:r>
          </a:p>
          <a:p>
            <a:pPr lvl="3"/>
            <a:r>
              <a:rPr lang="en-US" dirty="0" smtClean="0"/>
              <a:t>Total of 4 Levels from FY18 to FY19</a:t>
            </a:r>
          </a:p>
          <a:p>
            <a:pPr lvl="4"/>
            <a:r>
              <a:rPr lang="en-US" dirty="0" smtClean="0"/>
              <a:t>$930 per Level ($5.00 per Day for 186 Contracted Days)</a:t>
            </a:r>
          </a:p>
          <a:p>
            <a:pPr lvl="5"/>
            <a:r>
              <a:rPr lang="en-US" b="1" u="sng" dirty="0" smtClean="0"/>
              <a:t>Total Increase of $3,720</a:t>
            </a:r>
          </a:p>
          <a:p>
            <a:r>
              <a:rPr lang="en-US" dirty="0" smtClean="0"/>
              <a:t>Total Additional Cost for Plan B:</a:t>
            </a:r>
          </a:p>
          <a:p>
            <a:pPr lvl="1"/>
            <a:r>
              <a:rPr lang="en-US" dirty="0" smtClean="0"/>
              <a:t>Salaries - $175,770</a:t>
            </a:r>
          </a:p>
          <a:p>
            <a:pPr lvl="1"/>
            <a:r>
              <a:rPr lang="en-US" dirty="0" smtClean="0"/>
              <a:t>Benefits - $36,912</a:t>
            </a:r>
          </a:p>
          <a:p>
            <a:pPr lvl="2"/>
            <a:r>
              <a:rPr lang="en-US" dirty="0" smtClean="0"/>
              <a:t>Total - $212,682</a:t>
            </a:r>
          </a:p>
          <a:p>
            <a:r>
              <a:rPr lang="en-US" dirty="0" smtClean="0"/>
              <a:t>Average Teacher Salary </a:t>
            </a:r>
          </a:p>
          <a:p>
            <a:pPr lvl="1"/>
            <a:r>
              <a:rPr lang="en-US" dirty="0" smtClean="0"/>
              <a:t>Does not include additional $5,000 in Classroom Site Fund Stipends</a:t>
            </a:r>
            <a:endParaRPr lang="en-US" dirty="0"/>
          </a:p>
          <a:p>
            <a:pPr lvl="2"/>
            <a:r>
              <a:rPr lang="en-US" dirty="0" smtClean="0"/>
              <a:t>FY18 - $40,100</a:t>
            </a:r>
          </a:p>
          <a:p>
            <a:pPr lvl="2"/>
            <a:r>
              <a:rPr lang="en-US" dirty="0" smtClean="0"/>
              <a:t>FY19 - $43,820</a:t>
            </a:r>
            <a:endParaRPr lang="en-US" dirty="0"/>
          </a:p>
          <a:p>
            <a:pPr lvl="3"/>
            <a:r>
              <a:rPr lang="en-US" dirty="0"/>
              <a:t>9</a:t>
            </a:r>
            <a:r>
              <a:rPr lang="en-US" dirty="0" smtClean="0"/>
              <a:t>% Increase</a:t>
            </a:r>
            <a:endParaRPr lang="en-US" dirty="0"/>
          </a:p>
          <a:p>
            <a:pPr lvl="2"/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B Pros and Cons: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 smtClean="0"/>
              <a:t>Increases Teacher Salaries</a:t>
            </a:r>
          </a:p>
          <a:p>
            <a:r>
              <a:rPr lang="en-US" dirty="0" smtClean="0"/>
              <a:t>Narrow Definition of Teachers</a:t>
            </a:r>
          </a:p>
          <a:p>
            <a:r>
              <a:rPr lang="en-US" dirty="0" smtClean="0"/>
              <a:t>Does not honor statewide support for Red for Ed Movement</a:t>
            </a:r>
          </a:p>
          <a:p>
            <a:pPr lvl="1"/>
            <a:r>
              <a:rPr lang="en-US" dirty="0" smtClean="0"/>
              <a:t>Counselors</a:t>
            </a:r>
          </a:p>
          <a:p>
            <a:pPr lvl="1"/>
            <a:r>
              <a:rPr lang="en-US" dirty="0" smtClean="0"/>
              <a:t>Librarians</a:t>
            </a:r>
          </a:p>
          <a:p>
            <a:pPr lvl="1"/>
            <a:r>
              <a:rPr lang="en-US" dirty="0" smtClean="0"/>
              <a:t>Support Staff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9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C:</a:t>
            </a:r>
            <a:br>
              <a:rPr lang="en-US" dirty="0" smtClean="0"/>
            </a:br>
            <a:r>
              <a:rPr lang="en-US" dirty="0" smtClean="0"/>
              <a:t>Certified and Classified Staff Raises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1680"/>
            <a:ext cx="8596668" cy="45799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Definition of Teachers from Prop 301</a:t>
            </a:r>
          </a:p>
          <a:p>
            <a:pPr lvl="1"/>
            <a:r>
              <a:rPr lang="en-US" dirty="0" smtClean="0"/>
              <a:t>Provide instruction to students related to the school’s educational mission</a:t>
            </a:r>
          </a:p>
          <a:p>
            <a:pPr lvl="2"/>
            <a:r>
              <a:rPr lang="en-US" dirty="0" smtClean="0"/>
              <a:t>Move Teaching Staff 2 Additional Levels on Salary Schedule</a:t>
            </a:r>
          </a:p>
          <a:p>
            <a:pPr lvl="3"/>
            <a:r>
              <a:rPr lang="en-US" dirty="0" smtClean="0"/>
              <a:t>68 Teachers</a:t>
            </a:r>
          </a:p>
          <a:p>
            <a:pPr lvl="3"/>
            <a:r>
              <a:rPr lang="en-US" dirty="0" smtClean="0"/>
              <a:t>Total of </a:t>
            </a:r>
            <a:r>
              <a:rPr lang="en-US" dirty="0"/>
              <a:t>3</a:t>
            </a:r>
            <a:r>
              <a:rPr lang="en-US" dirty="0" smtClean="0"/>
              <a:t> Levels from FY18 to FY19</a:t>
            </a:r>
          </a:p>
          <a:p>
            <a:pPr lvl="4"/>
            <a:r>
              <a:rPr lang="en-US" dirty="0" smtClean="0"/>
              <a:t>$930 per Level ($5.00 per Day for 186 Contracted Days)</a:t>
            </a:r>
          </a:p>
          <a:p>
            <a:pPr lvl="5"/>
            <a:r>
              <a:rPr lang="en-US" b="1" u="sng" dirty="0" smtClean="0"/>
              <a:t>Total Increase of $2,790</a:t>
            </a:r>
          </a:p>
          <a:p>
            <a:r>
              <a:rPr lang="en-US" dirty="0" smtClean="0"/>
              <a:t>M&amp;O Additional Cost:</a:t>
            </a:r>
          </a:p>
          <a:p>
            <a:pPr lvl="1"/>
            <a:r>
              <a:rPr lang="en-US" dirty="0" smtClean="0"/>
              <a:t>Salaries - $126,480</a:t>
            </a:r>
          </a:p>
          <a:p>
            <a:pPr lvl="1"/>
            <a:r>
              <a:rPr lang="en-US" dirty="0" smtClean="0"/>
              <a:t>Benefits - $26,561</a:t>
            </a:r>
          </a:p>
          <a:p>
            <a:pPr lvl="2"/>
            <a:r>
              <a:rPr lang="en-US" dirty="0" smtClean="0"/>
              <a:t>Total - $153,041</a:t>
            </a:r>
          </a:p>
          <a:p>
            <a:r>
              <a:rPr lang="en-US" dirty="0" smtClean="0"/>
              <a:t>Average Teacher Salary </a:t>
            </a:r>
          </a:p>
          <a:p>
            <a:pPr lvl="1"/>
            <a:r>
              <a:rPr lang="en-US" dirty="0" smtClean="0"/>
              <a:t>Does not include additional $5,000 in Classroom Site Fund Stipends</a:t>
            </a:r>
            <a:endParaRPr lang="en-US" dirty="0"/>
          </a:p>
          <a:p>
            <a:pPr lvl="2"/>
            <a:r>
              <a:rPr lang="en-US" dirty="0" smtClean="0"/>
              <a:t>FY18 - $40,100</a:t>
            </a:r>
          </a:p>
          <a:p>
            <a:pPr lvl="2"/>
            <a:r>
              <a:rPr lang="en-US" dirty="0" smtClean="0"/>
              <a:t>FY19 - $42,890</a:t>
            </a:r>
            <a:endParaRPr lang="en-US" dirty="0"/>
          </a:p>
          <a:p>
            <a:pPr lvl="3"/>
            <a:r>
              <a:rPr lang="en-US" dirty="0"/>
              <a:t>7</a:t>
            </a:r>
            <a:r>
              <a:rPr lang="en-US" dirty="0" smtClean="0"/>
              <a:t>% Increase</a:t>
            </a:r>
            <a:endParaRPr lang="en-US" dirty="0"/>
          </a:p>
          <a:p>
            <a:pPr lvl="2"/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7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smtClean="0"/>
              <a:t>C: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Certified and Classified Staff Raises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577" y="1963973"/>
            <a:ext cx="8596668" cy="44670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Move Classified Staff 2 Additional Levels on Salary Schedule</a:t>
            </a:r>
          </a:p>
          <a:p>
            <a:pPr lvl="1"/>
            <a:r>
              <a:rPr lang="en-US" dirty="0" smtClean="0"/>
              <a:t>Total of 3 Levels from FY18 to FY19</a:t>
            </a:r>
          </a:p>
          <a:p>
            <a:pPr lvl="2"/>
            <a:r>
              <a:rPr lang="en-US" dirty="0" smtClean="0"/>
              <a:t>62 Support Staff</a:t>
            </a:r>
          </a:p>
          <a:p>
            <a:pPr lvl="2"/>
            <a:r>
              <a:rPr lang="en-US" dirty="0" smtClean="0"/>
              <a:t>$.29 per hour per Level</a:t>
            </a:r>
          </a:p>
          <a:p>
            <a:pPr lvl="3"/>
            <a:r>
              <a:rPr lang="en-US" u="sng" dirty="0" smtClean="0"/>
              <a:t>Total increase of $.87</a:t>
            </a:r>
          </a:p>
          <a:p>
            <a:r>
              <a:rPr lang="en-US" dirty="0" smtClean="0"/>
              <a:t>M&amp;O Cost:</a:t>
            </a:r>
          </a:p>
          <a:p>
            <a:pPr lvl="1"/>
            <a:r>
              <a:rPr lang="en-US" dirty="0" smtClean="0"/>
              <a:t>Salaries - $68,738</a:t>
            </a:r>
          </a:p>
          <a:p>
            <a:pPr lvl="1"/>
            <a:r>
              <a:rPr lang="en-US" dirty="0" smtClean="0"/>
              <a:t>Benefits - $14,435</a:t>
            </a:r>
          </a:p>
          <a:p>
            <a:pPr lvl="2"/>
            <a:r>
              <a:rPr lang="en-US" dirty="0" smtClean="0"/>
              <a:t>Total - $83,173</a:t>
            </a:r>
            <a:endParaRPr lang="en-US" dirty="0"/>
          </a:p>
          <a:p>
            <a:pPr lvl="3"/>
            <a:r>
              <a:rPr lang="en-US" dirty="0" smtClean="0"/>
              <a:t>This increase would leave only 3 employees below the Prop 206 mandated $12.00 per hour minimum wage going into effect in 2020</a:t>
            </a:r>
            <a:endParaRPr lang="en-US" dirty="0"/>
          </a:p>
          <a:p>
            <a:r>
              <a:rPr lang="en-US" dirty="0" smtClean="0"/>
              <a:t>Total M&amp;O Additional Cost for Plan C:</a:t>
            </a:r>
            <a:endParaRPr lang="en-US" dirty="0"/>
          </a:p>
          <a:p>
            <a:pPr lvl="1"/>
            <a:r>
              <a:rPr lang="en-US" dirty="0"/>
              <a:t>Salaries - </a:t>
            </a:r>
            <a:r>
              <a:rPr lang="en-US" dirty="0" smtClean="0"/>
              <a:t>$195,218</a:t>
            </a:r>
            <a:endParaRPr lang="en-US" dirty="0"/>
          </a:p>
          <a:p>
            <a:pPr lvl="1"/>
            <a:r>
              <a:rPr lang="en-US" dirty="0"/>
              <a:t>Benefits - </a:t>
            </a:r>
            <a:r>
              <a:rPr lang="en-US" dirty="0" smtClean="0"/>
              <a:t>$40,996</a:t>
            </a:r>
            <a:endParaRPr lang="en-US" dirty="0"/>
          </a:p>
          <a:p>
            <a:pPr lvl="2"/>
            <a:r>
              <a:rPr lang="en-US" dirty="0"/>
              <a:t>Total - </a:t>
            </a:r>
            <a:r>
              <a:rPr lang="en-US" dirty="0" smtClean="0"/>
              <a:t>$236,214</a:t>
            </a: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2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C Pros and Cons: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 smtClean="0"/>
              <a:t>Increases Teacher Salaries</a:t>
            </a:r>
          </a:p>
          <a:p>
            <a:r>
              <a:rPr lang="en-US" dirty="0" smtClean="0"/>
              <a:t>Expands Definition of Teachers</a:t>
            </a:r>
          </a:p>
          <a:p>
            <a:r>
              <a:rPr lang="en-US" dirty="0" smtClean="0"/>
              <a:t>Honors statewide support for Red for Ed Movement</a:t>
            </a:r>
          </a:p>
          <a:p>
            <a:pPr lvl="1"/>
            <a:r>
              <a:rPr lang="en-US" dirty="0" smtClean="0"/>
              <a:t>Counselors</a:t>
            </a:r>
          </a:p>
          <a:p>
            <a:pPr lvl="1"/>
            <a:r>
              <a:rPr lang="en-US" dirty="0" smtClean="0"/>
              <a:t>Librarians</a:t>
            </a:r>
          </a:p>
          <a:p>
            <a:pPr lvl="1"/>
            <a:r>
              <a:rPr lang="en-US" dirty="0" smtClean="0"/>
              <a:t>Support Staff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1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D:</a:t>
            </a:r>
            <a:br>
              <a:rPr lang="en-US" dirty="0" smtClean="0"/>
            </a:br>
            <a:r>
              <a:rPr lang="en-US" dirty="0" smtClean="0"/>
              <a:t>All Staff Raises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1680"/>
            <a:ext cx="8596668" cy="45799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Definition of Teachers from Prop 301</a:t>
            </a:r>
          </a:p>
          <a:p>
            <a:pPr lvl="1"/>
            <a:r>
              <a:rPr lang="en-US" dirty="0" smtClean="0"/>
              <a:t>Provide instruction to students related to the school’s educational mission</a:t>
            </a:r>
          </a:p>
          <a:p>
            <a:pPr lvl="2"/>
            <a:r>
              <a:rPr lang="en-US" dirty="0" smtClean="0"/>
              <a:t>Move Teaching Staff 2 Additional Levels on Salary Schedule</a:t>
            </a:r>
          </a:p>
          <a:p>
            <a:pPr lvl="3"/>
            <a:r>
              <a:rPr lang="en-US" dirty="0" smtClean="0"/>
              <a:t>68 Teachers</a:t>
            </a:r>
          </a:p>
          <a:p>
            <a:pPr lvl="3"/>
            <a:r>
              <a:rPr lang="en-US" dirty="0" smtClean="0"/>
              <a:t>Total of </a:t>
            </a:r>
            <a:r>
              <a:rPr lang="en-US" dirty="0"/>
              <a:t>3</a:t>
            </a:r>
            <a:r>
              <a:rPr lang="en-US" dirty="0" smtClean="0"/>
              <a:t> Levels from FY18 to FY19</a:t>
            </a:r>
          </a:p>
          <a:p>
            <a:pPr lvl="4"/>
            <a:r>
              <a:rPr lang="en-US" dirty="0" smtClean="0"/>
              <a:t>$930 per Level ($5.00 per Day for 186 Contracted Days)</a:t>
            </a:r>
          </a:p>
          <a:p>
            <a:pPr lvl="5"/>
            <a:r>
              <a:rPr lang="en-US" b="1" u="sng" dirty="0" smtClean="0"/>
              <a:t>Total Increase of $2,790</a:t>
            </a:r>
          </a:p>
          <a:p>
            <a:r>
              <a:rPr lang="en-US" dirty="0" smtClean="0"/>
              <a:t>M&amp;O Additional Cost:</a:t>
            </a:r>
          </a:p>
          <a:p>
            <a:pPr lvl="1"/>
            <a:r>
              <a:rPr lang="en-US" dirty="0" smtClean="0"/>
              <a:t>Salaries - $126,480</a:t>
            </a:r>
          </a:p>
          <a:p>
            <a:pPr lvl="1"/>
            <a:r>
              <a:rPr lang="en-US" dirty="0" smtClean="0"/>
              <a:t>Benefits - $26,561</a:t>
            </a:r>
          </a:p>
          <a:p>
            <a:pPr lvl="2"/>
            <a:r>
              <a:rPr lang="en-US" dirty="0" smtClean="0"/>
              <a:t>Total - $153,041</a:t>
            </a:r>
          </a:p>
          <a:p>
            <a:r>
              <a:rPr lang="en-US" dirty="0" smtClean="0"/>
              <a:t>Average Teacher Salary </a:t>
            </a:r>
          </a:p>
          <a:p>
            <a:pPr lvl="1"/>
            <a:r>
              <a:rPr lang="en-US" dirty="0" smtClean="0"/>
              <a:t>Does not include additional $5,000 in Classroom Site Fund Stipends</a:t>
            </a:r>
            <a:endParaRPr lang="en-US" dirty="0"/>
          </a:p>
          <a:p>
            <a:pPr lvl="2"/>
            <a:r>
              <a:rPr lang="en-US" dirty="0" smtClean="0"/>
              <a:t>FY18 - $40,100</a:t>
            </a:r>
          </a:p>
          <a:p>
            <a:pPr lvl="2"/>
            <a:r>
              <a:rPr lang="en-US" dirty="0" smtClean="0"/>
              <a:t>FY19 - $42,890</a:t>
            </a:r>
            <a:endParaRPr lang="en-US" dirty="0"/>
          </a:p>
          <a:p>
            <a:pPr lvl="3"/>
            <a:r>
              <a:rPr lang="en-US" dirty="0"/>
              <a:t>7</a:t>
            </a:r>
            <a:r>
              <a:rPr lang="en-US" dirty="0" smtClean="0"/>
              <a:t>% Increase</a:t>
            </a:r>
            <a:endParaRPr lang="en-US" dirty="0"/>
          </a:p>
          <a:p>
            <a:pPr lvl="2"/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9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All </a:t>
            </a:r>
            <a:r>
              <a:rPr lang="en-US" dirty="0"/>
              <a:t>Staff Raises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577" y="1963973"/>
            <a:ext cx="8596668" cy="4467004"/>
          </a:xfrm>
        </p:spPr>
        <p:txBody>
          <a:bodyPr>
            <a:normAutofit/>
          </a:bodyPr>
          <a:lstStyle/>
          <a:p>
            <a:r>
              <a:rPr lang="en-US" dirty="0" smtClean="0"/>
              <a:t>Move Classified Staff 2 Additional Levels on Salary Schedule</a:t>
            </a:r>
          </a:p>
          <a:p>
            <a:pPr lvl="1"/>
            <a:r>
              <a:rPr lang="en-US" dirty="0" smtClean="0"/>
              <a:t>Total of 3 Levels from FY18 to FY19 </a:t>
            </a:r>
          </a:p>
          <a:p>
            <a:pPr lvl="2"/>
            <a:r>
              <a:rPr lang="en-US" dirty="0" smtClean="0"/>
              <a:t>62 Support Staff</a:t>
            </a:r>
          </a:p>
          <a:p>
            <a:pPr lvl="2"/>
            <a:r>
              <a:rPr lang="en-US" dirty="0" smtClean="0"/>
              <a:t>$.29 per hour per Level</a:t>
            </a:r>
          </a:p>
          <a:p>
            <a:pPr lvl="3"/>
            <a:r>
              <a:rPr lang="en-US" u="sng" dirty="0" smtClean="0"/>
              <a:t>Total increase of $.87</a:t>
            </a:r>
          </a:p>
          <a:p>
            <a:r>
              <a:rPr lang="en-US" dirty="0" smtClean="0"/>
              <a:t>M&amp;O Cost:</a:t>
            </a:r>
          </a:p>
          <a:p>
            <a:pPr lvl="1"/>
            <a:r>
              <a:rPr lang="en-US" dirty="0" smtClean="0"/>
              <a:t>Salaries - $68,738</a:t>
            </a:r>
          </a:p>
          <a:p>
            <a:pPr lvl="1"/>
            <a:r>
              <a:rPr lang="en-US" dirty="0" smtClean="0"/>
              <a:t>Benefits - $14,435</a:t>
            </a:r>
          </a:p>
          <a:p>
            <a:pPr lvl="2"/>
            <a:r>
              <a:rPr lang="en-US" dirty="0" smtClean="0"/>
              <a:t>Total - $83,173</a:t>
            </a:r>
            <a:endParaRPr lang="en-US" dirty="0"/>
          </a:p>
          <a:p>
            <a:pPr lvl="3"/>
            <a:r>
              <a:rPr lang="en-US" dirty="0" smtClean="0"/>
              <a:t>This increase would leave only 3 employees below the $12.00 per hour minimum wage threshold going into effect in 2020</a:t>
            </a: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3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D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All </a:t>
            </a:r>
            <a:r>
              <a:rPr lang="en-US" dirty="0"/>
              <a:t>Staff Raises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577" y="1963973"/>
            <a:ext cx="8596668" cy="4467004"/>
          </a:xfrm>
        </p:spPr>
        <p:txBody>
          <a:bodyPr>
            <a:normAutofit/>
          </a:bodyPr>
          <a:lstStyle/>
          <a:p>
            <a:r>
              <a:rPr lang="en-US" dirty="0" smtClean="0"/>
              <a:t>Move Administrative Staff 2 Additional Levels on Salary Schedule</a:t>
            </a:r>
          </a:p>
          <a:p>
            <a:pPr lvl="1"/>
            <a:r>
              <a:rPr lang="en-US" dirty="0" smtClean="0"/>
              <a:t>Total of 3 Levels from FY18 to FY19</a:t>
            </a:r>
          </a:p>
          <a:p>
            <a:pPr lvl="2"/>
            <a:r>
              <a:rPr lang="en-US" dirty="0" smtClean="0"/>
              <a:t>$5.00 per day</a:t>
            </a:r>
          </a:p>
          <a:p>
            <a:pPr lvl="2"/>
            <a:r>
              <a:rPr lang="en-US" dirty="0" smtClean="0"/>
              <a:t>8 People</a:t>
            </a:r>
          </a:p>
          <a:p>
            <a:r>
              <a:rPr lang="en-US" dirty="0" smtClean="0"/>
              <a:t>M&amp;O Cost:</a:t>
            </a:r>
          </a:p>
          <a:p>
            <a:pPr lvl="1"/>
            <a:r>
              <a:rPr lang="en-US" dirty="0" smtClean="0"/>
              <a:t>Salaries - $20,140</a:t>
            </a:r>
          </a:p>
          <a:p>
            <a:pPr lvl="1"/>
            <a:r>
              <a:rPr lang="en-US" dirty="0" smtClean="0"/>
              <a:t>Benefits - $4,229</a:t>
            </a:r>
          </a:p>
          <a:p>
            <a:pPr lvl="2"/>
            <a:r>
              <a:rPr lang="en-US" dirty="0" smtClean="0"/>
              <a:t>Total - $24,369</a:t>
            </a:r>
            <a:endParaRPr lang="en-US" dirty="0"/>
          </a:p>
          <a:p>
            <a:r>
              <a:rPr lang="en-US" dirty="0" smtClean="0"/>
              <a:t>Total M&amp;O Additional Cost for Plan D:</a:t>
            </a:r>
            <a:endParaRPr lang="en-US" dirty="0"/>
          </a:p>
          <a:p>
            <a:pPr lvl="1"/>
            <a:r>
              <a:rPr lang="en-US" dirty="0"/>
              <a:t>Salaries - </a:t>
            </a:r>
            <a:r>
              <a:rPr lang="en-US" dirty="0" smtClean="0"/>
              <a:t>$215,358</a:t>
            </a:r>
            <a:endParaRPr lang="en-US" dirty="0"/>
          </a:p>
          <a:p>
            <a:pPr lvl="1"/>
            <a:r>
              <a:rPr lang="en-US" dirty="0"/>
              <a:t>Benefits - </a:t>
            </a:r>
            <a:r>
              <a:rPr lang="en-US" dirty="0" smtClean="0"/>
              <a:t>$45,225</a:t>
            </a:r>
            <a:endParaRPr lang="en-US" dirty="0"/>
          </a:p>
          <a:p>
            <a:pPr lvl="2"/>
            <a:r>
              <a:rPr lang="en-US" dirty="0"/>
              <a:t>Total - </a:t>
            </a:r>
            <a:r>
              <a:rPr lang="en-US" dirty="0" smtClean="0"/>
              <a:t>$260,583</a:t>
            </a: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D Pros and Cons: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 smtClean="0"/>
              <a:t>Increases Teacher Salaries</a:t>
            </a:r>
          </a:p>
          <a:p>
            <a:r>
              <a:rPr lang="en-US" dirty="0" smtClean="0"/>
              <a:t>Expands Definition of Teachers</a:t>
            </a:r>
          </a:p>
          <a:p>
            <a:r>
              <a:rPr lang="en-US" dirty="0" smtClean="0"/>
              <a:t>Honors statewide support for Red for Ed Movement for every district employee</a:t>
            </a:r>
          </a:p>
          <a:p>
            <a:r>
              <a:rPr lang="en-US" dirty="0" smtClean="0"/>
              <a:t>Increases Administrative Costs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9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584" y="165100"/>
            <a:ext cx="8596668" cy="1320800"/>
          </a:xfrm>
        </p:spPr>
        <p:txBody>
          <a:bodyPr/>
          <a:lstStyle/>
          <a:p>
            <a:r>
              <a:rPr lang="en-US" dirty="0" smtClean="0"/>
              <a:t>Phase I: Facilities Prep &amp; Physical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626"/>
            <a:ext cx="8596668" cy="4866612"/>
          </a:xfrm>
        </p:spPr>
        <p:txBody>
          <a:bodyPr/>
          <a:lstStyle/>
          <a:p>
            <a:pPr lvl="0"/>
            <a:r>
              <a:rPr lang="en-US" sz="2400" dirty="0" smtClean="0"/>
              <a:t>Logistical </a:t>
            </a:r>
            <a:r>
              <a:rPr lang="en-US" sz="2400" dirty="0"/>
              <a:t>planning with Board Counsel, State Facilities Board, </a:t>
            </a:r>
            <a:r>
              <a:rPr lang="en-US" sz="2400" dirty="0" smtClean="0"/>
              <a:t>ADE</a:t>
            </a:r>
          </a:p>
          <a:p>
            <a:pPr lvl="0"/>
            <a:r>
              <a:rPr lang="en-US" sz="2400" dirty="0" smtClean="0"/>
              <a:t>Teacher Assignment Preferences &amp; Interest Inventory</a:t>
            </a:r>
            <a:endParaRPr lang="en-US" sz="2400" dirty="0"/>
          </a:p>
          <a:p>
            <a:pPr lvl="0"/>
            <a:r>
              <a:rPr lang="en-US" sz="2400" dirty="0"/>
              <a:t>Site </a:t>
            </a:r>
            <a:r>
              <a:rPr lang="en-US" sz="2400" dirty="0" smtClean="0"/>
              <a:t>prep</a:t>
            </a:r>
          </a:p>
          <a:p>
            <a:r>
              <a:rPr lang="en-US" sz="2400" dirty="0"/>
              <a:t>Teacher/Classroom Check-out &amp; Packing/Labeling </a:t>
            </a:r>
            <a:r>
              <a:rPr lang="en-US" sz="2400" dirty="0" smtClean="0"/>
              <a:t>Guidelines</a:t>
            </a:r>
            <a:endParaRPr lang="en-US" sz="2400" dirty="0"/>
          </a:p>
          <a:p>
            <a:pPr lvl="0"/>
            <a:r>
              <a:rPr lang="en-US" sz="2400" dirty="0"/>
              <a:t>Inventories</a:t>
            </a:r>
          </a:p>
          <a:p>
            <a:pPr lvl="0"/>
            <a:r>
              <a:rPr lang="en-US" sz="2400" dirty="0"/>
              <a:t>Packing</a:t>
            </a:r>
          </a:p>
          <a:p>
            <a:pPr lvl="0"/>
            <a:r>
              <a:rPr lang="en-US" sz="2400" dirty="0"/>
              <a:t>Physical Move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73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of Loyalty Stipend Under Plans B, C or 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56021"/>
            <a:ext cx="8596668" cy="46117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Helps Address Years of Salary Freezes</a:t>
            </a:r>
          </a:p>
          <a:p>
            <a:r>
              <a:rPr lang="en-US" dirty="0" smtClean="0"/>
              <a:t>Evaluate Enrollment/Budget after 100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ontingency funds intact</a:t>
            </a:r>
          </a:p>
          <a:p>
            <a:pPr lvl="2"/>
            <a:r>
              <a:rPr lang="en-US" dirty="0" smtClean="0"/>
              <a:t>Tiered Lump Sum Loyalty Stipend</a:t>
            </a:r>
          </a:p>
          <a:p>
            <a:pPr lvl="2"/>
            <a:r>
              <a:rPr lang="en-US" dirty="0" smtClean="0"/>
              <a:t>Teachers (Prop 301 Definition)</a:t>
            </a:r>
          </a:p>
          <a:p>
            <a:pPr lvl="3"/>
            <a:r>
              <a:rPr lang="en-US" dirty="0" smtClean="0"/>
              <a:t>Over 25 Years - $3,000</a:t>
            </a:r>
          </a:p>
          <a:p>
            <a:pPr lvl="3"/>
            <a:r>
              <a:rPr lang="en-US" dirty="0" smtClean="0"/>
              <a:t>20-25 Years - $2,500</a:t>
            </a:r>
          </a:p>
          <a:p>
            <a:pPr lvl="3"/>
            <a:r>
              <a:rPr lang="en-US" dirty="0" smtClean="0"/>
              <a:t>15-19 Years - $2,000</a:t>
            </a:r>
          </a:p>
          <a:p>
            <a:pPr lvl="3"/>
            <a:r>
              <a:rPr lang="en-US" dirty="0" smtClean="0"/>
              <a:t>10-14 Years - $1,500</a:t>
            </a:r>
          </a:p>
          <a:p>
            <a:pPr lvl="3"/>
            <a:r>
              <a:rPr lang="en-US" dirty="0" smtClean="0"/>
              <a:t>5-9 Years - $1,000</a:t>
            </a:r>
          </a:p>
          <a:p>
            <a:pPr lvl="3"/>
            <a:r>
              <a:rPr lang="en-US" dirty="0" smtClean="0"/>
              <a:t>1-4 Years - $500</a:t>
            </a:r>
          </a:p>
          <a:p>
            <a:r>
              <a:rPr lang="en-US" dirty="0"/>
              <a:t>M&amp;O Cost:</a:t>
            </a:r>
          </a:p>
          <a:p>
            <a:pPr lvl="1"/>
            <a:r>
              <a:rPr lang="en-US" dirty="0" smtClean="0"/>
              <a:t>Stipends </a:t>
            </a:r>
            <a:r>
              <a:rPr lang="en-US" dirty="0"/>
              <a:t>- </a:t>
            </a:r>
            <a:r>
              <a:rPr lang="en-US" dirty="0" smtClean="0"/>
              <a:t>$81,500</a:t>
            </a:r>
            <a:endParaRPr lang="en-US" dirty="0"/>
          </a:p>
          <a:p>
            <a:pPr lvl="1"/>
            <a:r>
              <a:rPr lang="en-US" dirty="0"/>
              <a:t>Benefits - </a:t>
            </a:r>
            <a:r>
              <a:rPr lang="en-US" dirty="0" smtClean="0"/>
              <a:t>$17,930</a:t>
            </a:r>
            <a:endParaRPr lang="en-US" dirty="0"/>
          </a:p>
          <a:p>
            <a:pPr lvl="2"/>
            <a:r>
              <a:rPr lang="en-US" dirty="0"/>
              <a:t>Total - </a:t>
            </a:r>
            <a:r>
              <a:rPr lang="en-US" dirty="0" smtClean="0"/>
              <a:t>$99,430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3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4358"/>
            <a:ext cx="8596668" cy="4905955"/>
          </a:xfrm>
        </p:spPr>
        <p:txBody>
          <a:bodyPr>
            <a:normAutofit/>
          </a:bodyPr>
          <a:lstStyle/>
          <a:p>
            <a:r>
              <a:rPr lang="en-US" dirty="0" smtClean="0"/>
              <a:t>Plans B, C and D retain some monies for contingencies</a:t>
            </a:r>
          </a:p>
          <a:p>
            <a:pPr lvl="1"/>
            <a:r>
              <a:rPr lang="en-US" dirty="0" smtClean="0"/>
              <a:t>Consequences of Real Time Funding</a:t>
            </a:r>
          </a:p>
          <a:p>
            <a:pPr lvl="2"/>
            <a:r>
              <a:rPr lang="en-US" dirty="0"/>
              <a:t>Enrollment decrease above current </a:t>
            </a:r>
            <a:r>
              <a:rPr lang="en-US" dirty="0" smtClean="0"/>
              <a:t>projections</a:t>
            </a:r>
            <a:endParaRPr lang="en-US" dirty="0"/>
          </a:p>
          <a:p>
            <a:pPr lvl="3"/>
            <a:r>
              <a:rPr lang="en-US" dirty="0"/>
              <a:t>Avoid </a:t>
            </a:r>
            <a:r>
              <a:rPr lang="en-US" dirty="0" smtClean="0"/>
              <a:t>mid-year </a:t>
            </a:r>
            <a:r>
              <a:rPr lang="en-US" dirty="0"/>
              <a:t>Reductions in Force</a:t>
            </a:r>
          </a:p>
          <a:p>
            <a:pPr lvl="4"/>
            <a:r>
              <a:rPr lang="en-US" dirty="0"/>
              <a:t>S</a:t>
            </a:r>
            <a:r>
              <a:rPr lang="en-US" dirty="0" smtClean="0"/>
              <a:t>urveys </a:t>
            </a:r>
            <a:r>
              <a:rPr lang="en-US" dirty="0"/>
              <a:t>regarding school consolidation</a:t>
            </a:r>
          </a:p>
          <a:p>
            <a:pPr lvl="4"/>
            <a:r>
              <a:rPr lang="en-US" dirty="0"/>
              <a:t>Enrollment trends</a:t>
            </a:r>
          </a:p>
          <a:p>
            <a:pPr lvl="1"/>
            <a:r>
              <a:rPr lang="en-US" dirty="0" smtClean="0"/>
              <a:t>Need to add additional Teachers due to class size bubbles</a:t>
            </a:r>
          </a:p>
          <a:p>
            <a:pPr lvl="2"/>
            <a:r>
              <a:rPr lang="en-US" dirty="0" smtClean="0"/>
              <a:t>Continued goal of low Teacher to Student Ratios</a:t>
            </a:r>
          </a:p>
          <a:p>
            <a:pPr lvl="1"/>
            <a:r>
              <a:rPr lang="en-US" dirty="0" smtClean="0"/>
              <a:t>Need to add additional Special Education Support due to enrollment of students with high needs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3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Decrease/Elimination of DAA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993" y="1627851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Still awaiting more details to see what this means for us</a:t>
            </a:r>
          </a:p>
          <a:p>
            <a:pPr lvl="1"/>
            <a:r>
              <a:rPr lang="en-US" dirty="0" smtClean="0"/>
              <a:t>FY18 Original DAA Allocation:  $530,081</a:t>
            </a:r>
          </a:p>
          <a:p>
            <a:pPr lvl="1"/>
            <a:r>
              <a:rPr lang="en-US" dirty="0" smtClean="0"/>
              <a:t>Reduction from State:  $160,615</a:t>
            </a:r>
          </a:p>
          <a:p>
            <a:pPr lvl="1"/>
            <a:r>
              <a:rPr lang="en-US" dirty="0" smtClean="0"/>
              <a:t>DAA Budget:  $369,466</a:t>
            </a:r>
          </a:p>
          <a:p>
            <a:pPr lvl="1"/>
            <a:r>
              <a:rPr lang="en-US" dirty="0" smtClean="0"/>
              <a:t>FY18 Spending to Date:  $416,256</a:t>
            </a:r>
          </a:p>
          <a:p>
            <a:r>
              <a:rPr lang="en-US" dirty="0" smtClean="0"/>
              <a:t>Currently have deficit spending model for DAA/Capital</a:t>
            </a:r>
          </a:p>
          <a:p>
            <a:r>
              <a:rPr lang="en-US" dirty="0" smtClean="0"/>
              <a:t>This could allow us to break even and maintain a consistent carry forward in capital reserves</a:t>
            </a:r>
          </a:p>
          <a:p>
            <a:pPr lvl="1"/>
            <a:r>
              <a:rPr lang="en-US" dirty="0" smtClean="0"/>
              <a:t>Long Range Capital Plan</a:t>
            </a:r>
          </a:p>
          <a:p>
            <a:pPr lvl="2"/>
            <a:r>
              <a:rPr lang="en-US" dirty="0" smtClean="0"/>
              <a:t>Infrastructure</a:t>
            </a:r>
          </a:p>
          <a:p>
            <a:pPr lvl="2"/>
            <a:r>
              <a:rPr lang="en-US" dirty="0" smtClean="0"/>
              <a:t>Technology</a:t>
            </a:r>
          </a:p>
          <a:p>
            <a:pPr lvl="2"/>
            <a:r>
              <a:rPr lang="en-US" dirty="0" smtClean="0"/>
              <a:t>Curriculum Adoption</a:t>
            </a:r>
          </a:p>
          <a:p>
            <a:pPr lvl="3"/>
            <a:r>
              <a:rPr lang="en-US" dirty="0" smtClean="0"/>
              <a:t>Instructional Aides</a:t>
            </a:r>
          </a:p>
          <a:p>
            <a:pPr lvl="3"/>
            <a:r>
              <a:rPr lang="en-US" dirty="0" smtClean="0"/>
              <a:t>Textbooks</a:t>
            </a:r>
          </a:p>
          <a:p>
            <a:pPr marL="13716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350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84" y="0"/>
            <a:ext cx="8596668" cy="1320800"/>
          </a:xfrm>
        </p:spPr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959" y="637761"/>
            <a:ext cx="8596668" cy="4451101"/>
          </a:xfrm>
        </p:spPr>
        <p:txBody>
          <a:bodyPr/>
          <a:lstStyle/>
          <a:p>
            <a:r>
              <a:rPr lang="en-US" dirty="0" smtClean="0"/>
              <a:t>Decision on Plan</a:t>
            </a:r>
          </a:p>
          <a:p>
            <a:r>
              <a:rPr lang="en-US" dirty="0" smtClean="0"/>
              <a:t>Issuance of New Contracts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those affected by chosen plan and who have already returned contracts for next year</a:t>
            </a:r>
          </a:p>
          <a:p>
            <a:pPr lvl="2"/>
            <a:r>
              <a:rPr lang="en-US" dirty="0" smtClean="0"/>
              <a:t>Issue:  Monday, May 21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3"/>
            <a:r>
              <a:rPr lang="en-US" dirty="0" smtClean="0"/>
              <a:t>Return Date:  Friday, June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38935"/>
              </p:ext>
            </p:extLst>
          </p:nvPr>
        </p:nvGraphicFramePr>
        <p:xfrm>
          <a:off x="619123" y="2818464"/>
          <a:ext cx="10064752" cy="369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88"/>
                <a:gridCol w="2516188"/>
                <a:gridCol w="2516188"/>
                <a:gridCol w="2516188"/>
              </a:tblGrid>
              <a:tr h="4891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4891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*Narrow def. of Teacher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*Narrow def. of Teacher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*Prop 301 def. of Teacher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*Prop 301 def. of Teacher</a:t>
                      </a:r>
                      <a:endParaRPr lang="en-US" sz="1600" dirty="0"/>
                    </a:p>
                  </a:txBody>
                  <a:tcPr/>
                </a:tc>
              </a:tr>
              <a:tr h="4891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*Only Teachers with +5</a:t>
                      </a:r>
                      <a:r>
                        <a:rPr lang="en-US" sz="1600" baseline="0" dirty="0" smtClean="0"/>
                        <a:t> yrs. With SOCUSD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*Only classroom Teachers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*All Teachers</a:t>
                      </a:r>
                      <a:r>
                        <a:rPr lang="en-US" sz="1600" baseline="0" dirty="0" smtClean="0"/>
                        <a:t> and Classified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*All Teachers,</a:t>
                      </a:r>
                      <a:r>
                        <a:rPr lang="en-US" sz="1600" baseline="0" dirty="0" smtClean="0"/>
                        <a:t> Classified, and Admin Staff</a:t>
                      </a:r>
                      <a:endParaRPr lang="en-US" sz="1600" dirty="0"/>
                    </a:p>
                  </a:txBody>
                  <a:tcPr/>
                </a:tc>
              </a:tr>
              <a:tr h="4891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*Steps equal to # yrs. experience &amp;</a:t>
                      </a:r>
                      <a:r>
                        <a:rPr lang="en-US" sz="1600" baseline="0" dirty="0" smtClean="0"/>
                        <a:t> education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*Total of 4 steps on salary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*Total of 3 steps on salary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*Total of 3 steps on salary</a:t>
                      </a:r>
                      <a:r>
                        <a:rPr lang="en-US" sz="1600" baseline="0" dirty="0" smtClean="0"/>
                        <a:t> schedule</a:t>
                      </a:r>
                      <a:endParaRPr lang="en-US" sz="1600" dirty="0"/>
                    </a:p>
                  </a:txBody>
                  <a:tcPr/>
                </a:tc>
              </a:tr>
              <a:tr h="48910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*Cost = $341,171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*Cost = $212,682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*Cost = $236,214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*Cost =</a:t>
                      </a:r>
                      <a:r>
                        <a:rPr lang="en-US" sz="1600" baseline="0" dirty="0" smtClean="0"/>
                        <a:t> $260,583</a:t>
                      </a:r>
                      <a:endParaRPr lang="en-US" sz="1600" dirty="0"/>
                    </a:p>
                  </a:txBody>
                  <a:tcPr/>
                </a:tc>
              </a:tr>
              <a:tr h="4891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*Contingency</a:t>
                      </a:r>
                      <a:r>
                        <a:rPr lang="en-US" sz="1600" baseline="0" dirty="0" smtClean="0"/>
                        <a:t> = 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-$11,550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*Contingency</a:t>
                      </a:r>
                      <a:r>
                        <a:rPr lang="en-US" sz="1600" baseline="0" dirty="0" smtClean="0"/>
                        <a:t> =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+$116,939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*Contingency = </a:t>
                      </a:r>
                    </a:p>
                    <a:p>
                      <a:pPr algn="ctr"/>
                      <a:r>
                        <a:rPr lang="en-US" sz="1600" dirty="0" smtClean="0"/>
                        <a:t>+$93,407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*Contingency = </a:t>
                      </a:r>
                    </a:p>
                    <a:p>
                      <a:pPr algn="ctr"/>
                      <a:r>
                        <a:rPr lang="en-US" sz="1600" dirty="0" smtClean="0"/>
                        <a:t>+$69,038</a:t>
                      </a:r>
                      <a:endParaRPr lang="en-US" sz="1600" dirty="0"/>
                    </a:p>
                  </a:txBody>
                  <a:tcPr/>
                </a:tc>
              </a:tr>
              <a:tr h="48910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89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584" y="165100"/>
            <a:ext cx="8596668" cy="1320800"/>
          </a:xfrm>
        </p:spPr>
        <p:txBody>
          <a:bodyPr/>
          <a:lstStyle/>
          <a:p>
            <a:r>
              <a:rPr lang="en-US" dirty="0" smtClean="0"/>
              <a:t>Phase II: Team Building &amp; Re-Branding/Marketing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Hire </a:t>
            </a:r>
            <a:r>
              <a:rPr lang="en-US" sz="2400" dirty="0"/>
              <a:t>Principal</a:t>
            </a:r>
          </a:p>
          <a:p>
            <a:pPr lvl="0"/>
            <a:r>
              <a:rPr lang="en-US" sz="2400" dirty="0"/>
              <a:t>Hire support staff</a:t>
            </a:r>
          </a:p>
          <a:p>
            <a:pPr lvl="0"/>
            <a:r>
              <a:rPr lang="en-US" sz="2400" dirty="0"/>
              <a:t>Teacher contracts due back – June 8</a:t>
            </a:r>
          </a:p>
          <a:p>
            <a:pPr lvl="0"/>
            <a:r>
              <a:rPr lang="en-US" sz="2400" dirty="0"/>
              <a:t>Fill vacant positions</a:t>
            </a:r>
          </a:p>
          <a:p>
            <a:pPr lvl="0"/>
            <a:r>
              <a:rPr lang="en-US" sz="2400" dirty="0"/>
              <a:t>Team building</a:t>
            </a:r>
          </a:p>
          <a:p>
            <a:pPr lvl="0"/>
            <a:r>
              <a:rPr lang="en-US" sz="2400" dirty="0"/>
              <a:t>Develop marketing plan – outreach to students/parents</a:t>
            </a:r>
          </a:p>
          <a:p>
            <a:pPr lvl="0"/>
            <a:r>
              <a:rPr lang="en-US" sz="2400" dirty="0"/>
              <a:t>Foster community partnerships</a:t>
            </a:r>
          </a:p>
          <a:p>
            <a:pPr lvl="0"/>
            <a:r>
              <a:rPr lang="en-US" sz="2400" dirty="0"/>
              <a:t>Re-brand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2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584" y="165100"/>
            <a:ext cx="8596668" cy="1320800"/>
          </a:xfrm>
        </p:spPr>
        <p:txBody>
          <a:bodyPr/>
          <a:lstStyle/>
          <a:p>
            <a:r>
              <a:rPr lang="en-US" dirty="0" smtClean="0"/>
              <a:t>Phase III: Curricular Transition, Program Planning, and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Create </a:t>
            </a:r>
            <a:r>
              <a:rPr lang="en-US" sz="2400" dirty="0"/>
              <a:t>a plan for integration of STEM/IB</a:t>
            </a:r>
          </a:p>
          <a:p>
            <a:pPr lvl="0"/>
            <a:r>
              <a:rPr lang="en-US" sz="2400" dirty="0"/>
              <a:t>Develop master schedule (FLEX)</a:t>
            </a:r>
          </a:p>
          <a:p>
            <a:pPr lvl="0"/>
            <a:r>
              <a:rPr lang="en-US" sz="2400" dirty="0"/>
              <a:t>Identify PD needs and plan </a:t>
            </a:r>
            <a:r>
              <a:rPr lang="en-US" sz="2400" dirty="0" smtClean="0"/>
              <a:t>trainings</a:t>
            </a:r>
            <a:endParaRPr lang="en-US" sz="2400" dirty="0"/>
          </a:p>
          <a:p>
            <a:pPr lvl="0"/>
            <a:r>
              <a:rPr lang="en-US" sz="2400" dirty="0"/>
              <a:t>Determine curricular needs and secure resources/materials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0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93" y="1919504"/>
            <a:ext cx="9334831" cy="1646302"/>
          </a:xfrm>
        </p:spPr>
        <p:txBody>
          <a:bodyPr/>
          <a:lstStyle/>
          <a:p>
            <a:r>
              <a:rPr lang="en-US" dirty="0" smtClean="0"/>
              <a:t>State Budget Passage: </a:t>
            </a:r>
            <a:br>
              <a:rPr lang="en-US" dirty="0" smtClean="0"/>
            </a:br>
            <a:r>
              <a:rPr lang="en-US" sz="4800" dirty="0" smtClean="0"/>
              <a:t>New Projections for M&amp;O Budget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8385" y="3589657"/>
            <a:ext cx="7766936" cy="1096899"/>
          </a:xfrm>
        </p:spPr>
        <p:txBody>
          <a:bodyPr/>
          <a:lstStyle/>
          <a:p>
            <a:r>
              <a:rPr lang="en-US" dirty="0" smtClean="0"/>
              <a:t>Four Options to Increase Teacher Salaries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48" y="3826566"/>
            <a:ext cx="3810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8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Level Amount Increase: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3629"/>
            <a:ext cx="8596668" cy="4347734"/>
          </a:xfrm>
        </p:spPr>
        <p:txBody>
          <a:bodyPr/>
          <a:lstStyle/>
          <a:p>
            <a:r>
              <a:rPr lang="en-US" dirty="0" smtClean="0"/>
              <a:t>FY18 - $3,729.31</a:t>
            </a:r>
          </a:p>
          <a:p>
            <a:r>
              <a:rPr lang="en-US" dirty="0" smtClean="0"/>
              <a:t>Original FY19 Projection from the State - $3,792.71</a:t>
            </a:r>
          </a:p>
          <a:p>
            <a:r>
              <a:rPr lang="en-US" dirty="0" smtClean="0"/>
              <a:t>Updated FY19 Projection from the State - $4,009.57</a:t>
            </a:r>
          </a:p>
          <a:p>
            <a:pPr lvl="1"/>
            <a:r>
              <a:rPr lang="en-US" dirty="0" smtClean="0"/>
              <a:t>An increase of $216.86 per student count (weighted) from prior FY19 Budget Projection</a:t>
            </a:r>
          </a:p>
          <a:p>
            <a:pPr lvl="1"/>
            <a:r>
              <a:rPr lang="en-US" dirty="0" smtClean="0"/>
              <a:t>Total M&amp;O projected increase of $329,621</a:t>
            </a:r>
          </a:p>
          <a:p>
            <a:pPr lvl="2"/>
            <a:r>
              <a:rPr lang="en-US" dirty="0" smtClean="0"/>
              <a:t>Budget Projection based </a:t>
            </a:r>
            <a:r>
              <a:rPr lang="en-US" dirty="0"/>
              <a:t>on enrollment loss of 64 students from 100</a:t>
            </a:r>
            <a:r>
              <a:rPr lang="en-US" baseline="30000" dirty="0"/>
              <a:t>th</a:t>
            </a:r>
            <a:r>
              <a:rPr lang="en-US" dirty="0"/>
              <a:t> Day of 2018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174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Impacting Raise Percentage: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553"/>
            <a:ext cx="8596668" cy="4866198"/>
          </a:xfrm>
        </p:spPr>
        <p:txBody>
          <a:bodyPr>
            <a:normAutofit/>
          </a:bodyPr>
          <a:lstStyle/>
          <a:p>
            <a:r>
              <a:rPr lang="en-US" dirty="0" smtClean="0"/>
              <a:t>Current Year Funding</a:t>
            </a:r>
          </a:p>
          <a:p>
            <a:pPr lvl="1"/>
            <a:r>
              <a:rPr lang="en-US" dirty="0" smtClean="0"/>
              <a:t>ADM</a:t>
            </a:r>
          </a:p>
          <a:p>
            <a:pPr lvl="2"/>
            <a:r>
              <a:rPr lang="en-US" dirty="0" smtClean="0"/>
              <a:t>Declining Enrollment</a:t>
            </a:r>
          </a:p>
          <a:p>
            <a:r>
              <a:rPr lang="en-US" dirty="0" smtClean="0"/>
              <a:t>Current Teacher Salaries</a:t>
            </a:r>
          </a:p>
          <a:p>
            <a:pPr lvl="1"/>
            <a:r>
              <a:rPr lang="en-US" dirty="0" smtClean="0"/>
              <a:t>Based on State Average</a:t>
            </a:r>
          </a:p>
          <a:p>
            <a:pPr lvl="1"/>
            <a:r>
              <a:rPr lang="en-US" dirty="0" smtClean="0"/>
              <a:t>Did not include all Benefit Costs</a:t>
            </a:r>
          </a:p>
          <a:p>
            <a:r>
              <a:rPr lang="en-US" dirty="0" smtClean="0"/>
              <a:t>Weighted Counts</a:t>
            </a:r>
          </a:p>
          <a:p>
            <a:pPr lvl="1"/>
            <a:r>
              <a:rPr lang="en-US" dirty="0" smtClean="0"/>
              <a:t>SPED</a:t>
            </a:r>
          </a:p>
          <a:p>
            <a:pPr lvl="1"/>
            <a:r>
              <a:rPr lang="en-US" dirty="0" smtClean="0"/>
              <a:t>ELL</a:t>
            </a:r>
          </a:p>
          <a:p>
            <a:r>
              <a:rPr lang="en-US" dirty="0" smtClean="0"/>
              <a:t>Teacher to Student Ratios</a:t>
            </a:r>
          </a:p>
          <a:p>
            <a:pPr lvl="1"/>
            <a:r>
              <a:rPr lang="en-US" dirty="0" smtClean="0"/>
              <a:t>Class Sizes</a:t>
            </a:r>
          </a:p>
          <a:p>
            <a:pPr lvl="1"/>
            <a:r>
              <a:rPr lang="en-US" dirty="0" smtClean="0"/>
              <a:t>Program Offerings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2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 Improve Teacher Salaries</a:t>
            </a:r>
            <a:br>
              <a:rPr lang="en-US" dirty="0" smtClean="0"/>
            </a:br>
            <a:r>
              <a:rPr lang="en-US" sz="2000" dirty="0" smtClean="0"/>
              <a:t>(Slide copied From January Board Presentation)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6751"/>
            <a:ext cx="8596668" cy="47193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FY19 Salary Increase based on current salary scales</a:t>
            </a:r>
          </a:p>
          <a:p>
            <a:pPr lvl="1"/>
            <a:r>
              <a:rPr lang="en-US" dirty="0" smtClean="0"/>
              <a:t>Move all current certified staff one step on salary schedule</a:t>
            </a:r>
          </a:p>
          <a:p>
            <a:pPr lvl="2"/>
            <a:r>
              <a:rPr lang="en-US" dirty="0" smtClean="0"/>
              <a:t>$930 per person ($5.00 per day)</a:t>
            </a:r>
          </a:p>
          <a:p>
            <a:pPr lvl="2"/>
            <a:r>
              <a:rPr lang="en-US" dirty="0" smtClean="0"/>
              <a:t>68 people</a:t>
            </a:r>
          </a:p>
          <a:p>
            <a:pPr lvl="2"/>
            <a:r>
              <a:rPr lang="en-US" b="1" dirty="0" smtClean="0"/>
              <a:t>$63,240</a:t>
            </a:r>
          </a:p>
          <a:p>
            <a:pPr lvl="1"/>
            <a:r>
              <a:rPr lang="en-US" dirty="0" smtClean="0"/>
              <a:t>Move all current classified staff one step on salary schedule</a:t>
            </a:r>
          </a:p>
          <a:p>
            <a:pPr lvl="2"/>
            <a:r>
              <a:rPr lang="en-US" dirty="0" smtClean="0"/>
              <a:t>$.29 per hour</a:t>
            </a:r>
          </a:p>
          <a:p>
            <a:pPr lvl="2"/>
            <a:r>
              <a:rPr lang="en-US" dirty="0" smtClean="0"/>
              <a:t>62 people</a:t>
            </a:r>
          </a:p>
          <a:p>
            <a:pPr lvl="2"/>
            <a:r>
              <a:rPr lang="en-US" b="1" dirty="0" smtClean="0"/>
              <a:t>$34,369</a:t>
            </a:r>
          </a:p>
          <a:p>
            <a:pPr lvl="1"/>
            <a:r>
              <a:rPr lang="en-US" dirty="0"/>
              <a:t>Move all </a:t>
            </a:r>
            <a:r>
              <a:rPr lang="en-US" dirty="0" smtClean="0"/>
              <a:t>current administrative </a:t>
            </a:r>
            <a:r>
              <a:rPr lang="en-US" dirty="0"/>
              <a:t>staff one step on salary schedule</a:t>
            </a:r>
          </a:p>
          <a:p>
            <a:pPr lvl="2"/>
            <a:r>
              <a:rPr lang="en-US" dirty="0" smtClean="0"/>
              <a:t>$5.00 </a:t>
            </a:r>
            <a:r>
              <a:rPr lang="en-US" dirty="0"/>
              <a:t>per </a:t>
            </a:r>
            <a:r>
              <a:rPr lang="en-US" dirty="0" smtClean="0"/>
              <a:t>day</a:t>
            </a:r>
            <a:endParaRPr lang="en-US" dirty="0"/>
          </a:p>
          <a:p>
            <a:pPr lvl="2"/>
            <a:r>
              <a:rPr lang="en-US" dirty="0" smtClean="0"/>
              <a:t>8 people</a:t>
            </a:r>
            <a:endParaRPr lang="en-US" dirty="0"/>
          </a:p>
          <a:p>
            <a:pPr lvl="2"/>
            <a:r>
              <a:rPr lang="en-US" b="1" dirty="0" smtClean="0"/>
              <a:t>$10,070</a:t>
            </a:r>
          </a:p>
          <a:p>
            <a:pPr lvl="1"/>
            <a:r>
              <a:rPr lang="en-US" dirty="0" smtClean="0"/>
              <a:t>Total</a:t>
            </a:r>
            <a:endParaRPr lang="en-US" dirty="0"/>
          </a:p>
          <a:p>
            <a:pPr lvl="2"/>
            <a:r>
              <a:rPr lang="en-US" dirty="0" smtClean="0"/>
              <a:t>$107,679 in salaries</a:t>
            </a:r>
            <a:endParaRPr lang="en-US" dirty="0"/>
          </a:p>
          <a:p>
            <a:pPr lvl="2"/>
            <a:r>
              <a:rPr lang="en-US" b="1" dirty="0" smtClean="0"/>
              <a:t>$129,215 including FICA, ASRS, Workers Comp etc.</a:t>
            </a:r>
            <a:endParaRPr lang="en-US" b="1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7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A:</a:t>
            </a:r>
            <a:br>
              <a:rPr lang="en-US" dirty="0" smtClean="0"/>
            </a:br>
            <a:r>
              <a:rPr lang="en-US" dirty="0" smtClean="0"/>
              <a:t>Address Past Salary Freezes: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22998"/>
            <a:ext cx="8596668" cy="4651512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Definition of Teachers based on ARS 15-901 (B)(5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Renders direct and personal services to school children in the form of instruction</a:t>
            </a:r>
          </a:p>
          <a:p>
            <a:r>
              <a:rPr lang="en-US" dirty="0" smtClean="0"/>
              <a:t>Re-Place </a:t>
            </a:r>
            <a:r>
              <a:rPr lang="en-US" dirty="0"/>
              <a:t>Teachers with 5 </a:t>
            </a:r>
            <a:r>
              <a:rPr lang="en-US" dirty="0" smtClean="0"/>
              <a:t>or </a:t>
            </a:r>
            <a:r>
              <a:rPr lang="en-US" dirty="0"/>
              <a:t>More </a:t>
            </a:r>
            <a:r>
              <a:rPr lang="en-US" dirty="0" smtClean="0"/>
              <a:t>Years of Teaching Experience with </a:t>
            </a:r>
            <a:r>
              <a:rPr lang="en-US" dirty="0"/>
              <a:t>Sedona-Oak Creek JUSD on Current Salary Schedule</a:t>
            </a:r>
          </a:p>
          <a:p>
            <a:pPr lvl="1"/>
            <a:r>
              <a:rPr lang="en-US" dirty="0" smtClean="0"/>
              <a:t>Column Placement for Education Level Completed</a:t>
            </a:r>
          </a:p>
          <a:p>
            <a:pPr lvl="1"/>
            <a:r>
              <a:rPr lang="en-US" dirty="0" smtClean="0"/>
              <a:t>Row Placement for Number of Years with Sedona-Oak Creek JUSD</a:t>
            </a:r>
          </a:p>
          <a:p>
            <a:pPr lvl="2"/>
            <a:r>
              <a:rPr lang="en-US" dirty="0" smtClean="0"/>
              <a:t>No recognition of prior teaching experience before SOCUSD</a:t>
            </a:r>
          </a:p>
          <a:p>
            <a:pPr lvl="3"/>
            <a:r>
              <a:rPr lang="en-US" dirty="0" smtClean="0"/>
              <a:t>Total Cost:  $281,960</a:t>
            </a:r>
            <a:endParaRPr lang="en-US" dirty="0"/>
          </a:p>
          <a:p>
            <a:pPr lvl="3"/>
            <a:r>
              <a:rPr lang="en-US" dirty="0" smtClean="0"/>
              <a:t>Benefits:  $59,211</a:t>
            </a:r>
          </a:p>
          <a:p>
            <a:pPr lvl="4"/>
            <a:r>
              <a:rPr lang="en-US" dirty="0" smtClean="0"/>
              <a:t>Grand Total:  $341,171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8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882</TotalTime>
  <Words>1536</Words>
  <Application>Microsoft Macintosh PowerPoint</Application>
  <PresentationFormat>Custom</PresentationFormat>
  <Paragraphs>278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PowerPoint Presentation</vt:lpstr>
      <vt:lpstr>Phase I: Facilities Prep &amp; Physical Move</vt:lpstr>
      <vt:lpstr>Phase II: Team Building &amp; Re-Branding/Marketing</vt:lpstr>
      <vt:lpstr>Phase III: Curricular Transition, Program Planning, and Scheduling</vt:lpstr>
      <vt:lpstr>State Budget Passage:  New Projections for M&amp;O Budget</vt:lpstr>
      <vt:lpstr>Base Level Amount Increase:</vt:lpstr>
      <vt:lpstr>Variables Impacting Raise Percentage:</vt:lpstr>
      <vt:lpstr>Goal:  Improve Teacher Salaries (Slide copied From January Board Presentation)</vt:lpstr>
      <vt:lpstr>Plan A: Address Past Salary Freezes:</vt:lpstr>
      <vt:lpstr>Plan A Pros and Cons:</vt:lpstr>
      <vt:lpstr>Plan B: Teaching Staff Raises</vt:lpstr>
      <vt:lpstr>Plan B Pros and Cons:</vt:lpstr>
      <vt:lpstr>Plan C: Certified and Classified Staff Raises</vt:lpstr>
      <vt:lpstr>Plan C: Certified and Classified Staff Raises</vt:lpstr>
      <vt:lpstr>Plan C Pros and Cons:</vt:lpstr>
      <vt:lpstr>Plan D: All Staff Raises</vt:lpstr>
      <vt:lpstr>Plan D: All Staff Raises</vt:lpstr>
      <vt:lpstr>Plan D: All Staff Raises</vt:lpstr>
      <vt:lpstr>Plan D Pros and Cons:</vt:lpstr>
      <vt:lpstr>Possibility of Loyalty Stipend Under Plans B, C or D:</vt:lpstr>
      <vt:lpstr>Notes:</vt:lpstr>
      <vt:lpstr>Decrease/Elimination of DAA Reductions</vt:lpstr>
      <vt:lpstr>Next Steps: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the recent budget passage effect Sedona-Oak Creek?</dc:title>
  <dc:creator>Lynn</dc:creator>
  <cp:lastModifiedBy>Sally Cadigan</cp:lastModifiedBy>
  <cp:revision>56</cp:revision>
  <cp:lastPrinted>2018-05-16T14:53:39Z</cp:lastPrinted>
  <dcterms:created xsi:type="dcterms:W3CDTF">2018-05-03T18:37:15Z</dcterms:created>
  <dcterms:modified xsi:type="dcterms:W3CDTF">2018-05-17T21:01:46Z</dcterms:modified>
</cp:coreProperties>
</file>