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8" r:id="rId4"/>
    <p:sldId id="267" r:id="rId5"/>
    <p:sldId id="265" r:id="rId6"/>
    <p:sldId id="269" r:id="rId7"/>
    <p:sldId id="266" r:id="rId8"/>
    <p:sldId id="262"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showGuides="1">
      <p:cViewPr varScale="1">
        <p:scale>
          <a:sx n="90" d="100"/>
          <a:sy n="90" d="100"/>
        </p:scale>
        <p:origin x="-112" y="-8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10/6/20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699" y="2011681"/>
            <a:ext cx="9027622" cy="3069934"/>
          </a:xfrm>
        </p:spPr>
        <p:txBody>
          <a:bodyPr/>
          <a:lstStyle/>
          <a:p>
            <a:r>
              <a:rPr lang="en-US" dirty="0" smtClean="0"/>
              <a:t/>
            </a:r>
            <a:br>
              <a:rPr lang="en-US" dirty="0" smtClean="0"/>
            </a:br>
            <a:r>
              <a:rPr lang="en-US" dirty="0" smtClean="0"/>
              <a:t>FY20 AFR Presentation and Three Year Outlook</a:t>
            </a:r>
            <a:br>
              <a:rPr lang="en-US" dirty="0" smtClean="0"/>
            </a:br>
            <a:r>
              <a:rPr lang="en-US" dirty="0" smtClean="0"/>
              <a:t/>
            </a:r>
            <a:br>
              <a:rPr lang="en-US" dirty="0" smtClean="0"/>
            </a:br>
            <a:r>
              <a:rPr lang="en-US" sz="2000" dirty="0" smtClean="0"/>
              <a:t>Achieving Financial Stability through Hard Work and Innovation</a:t>
            </a:r>
            <a:r>
              <a:rPr lang="en-US" dirty="0" smtClean="0"/>
              <a:t/>
            </a:r>
            <a:br>
              <a:rPr lang="en-US" dirty="0" smtClean="0"/>
            </a:br>
            <a:endParaRPr lang="en-US" sz="1600" dirty="0"/>
          </a:p>
        </p:txBody>
      </p:sp>
    </p:spTree>
    <p:extLst>
      <p:ext uri="{BB962C8B-B14F-4D97-AF65-F5344CB8AC3E}">
        <p14:creationId xmlns:p14="http://schemas.microsoft.com/office/powerpoint/2010/main" val="16288682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Three Fiscal Years: 2019-2020</a:t>
            </a:r>
            <a:endParaRPr lang="en-US" dirty="0"/>
          </a:p>
        </p:txBody>
      </p:sp>
      <p:sp>
        <p:nvSpPr>
          <p:cNvPr id="3" name="Content Placeholder 2"/>
          <p:cNvSpPr>
            <a:spLocks noGrp="1"/>
          </p:cNvSpPr>
          <p:nvPr>
            <p:ph idx="1"/>
          </p:nvPr>
        </p:nvSpPr>
        <p:spPr>
          <a:xfrm>
            <a:off x="677334" y="1305098"/>
            <a:ext cx="8596668" cy="5552901"/>
          </a:xfrm>
        </p:spPr>
        <p:txBody>
          <a:bodyPr>
            <a:normAutofit fontScale="92500" lnSpcReduction="20000"/>
          </a:bodyPr>
          <a:lstStyle/>
          <a:p>
            <a:r>
              <a:rPr lang="en-US" dirty="0" smtClean="0"/>
              <a:t>2019-2020 Highlights:</a:t>
            </a:r>
          </a:p>
          <a:p>
            <a:pPr lvl="1"/>
            <a:r>
              <a:rPr lang="en-US" dirty="0" smtClean="0"/>
              <a:t>Total M&amp;O Expenditures 5% lower than 2018-2019</a:t>
            </a:r>
          </a:p>
          <a:p>
            <a:pPr lvl="1"/>
            <a:r>
              <a:rPr lang="en-US" dirty="0" smtClean="0"/>
              <a:t>Reduced Administrative Costs and Increased General Education Direct Instructional Spending by 8%</a:t>
            </a:r>
          </a:p>
          <a:p>
            <a:pPr lvl="2"/>
            <a:r>
              <a:rPr lang="en-US" dirty="0" smtClean="0"/>
              <a:t>General Administration Cost down 25%, School Administration Cost down 36%</a:t>
            </a:r>
          </a:p>
          <a:p>
            <a:pPr lvl="2"/>
            <a:r>
              <a:rPr lang="en-US" dirty="0" smtClean="0"/>
              <a:t>Combined roles of Superintendent and Red Rock Principal</a:t>
            </a:r>
          </a:p>
          <a:p>
            <a:pPr lvl="2"/>
            <a:r>
              <a:rPr lang="en-US" dirty="0" smtClean="0"/>
              <a:t>Shared Transportation Director Services with Beaver Creek</a:t>
            </a:r>
          </a:p>
          <a:p>
            <a:pPr lvl="1"/>
            <a:r>
              <a:rPr lang="en-US" dirty="0"/>
              <a:t>Reduced </a:t>
            </a:r>
            <a:r>
              <a:rPr lang="en-US" dirty="0" smtClean="0"/>
              <a:t>Special Education </a:t>
            </a:r>
            <a:r>
              <a:rPr lang="en-US" dirty="0"/>
              <a:t>Costs</a:t>
            </a:r>
          </a:p>
          <a:p>
            <a:pPr lvl="2"/>
            <a:r>
              <a:rPr lang="en-US" dirty="0" smtClean="0"/>
              <a:t>Receipt of High Cost Child Grant $86,489</a:t>
            </a:r>
          </a:p>
          <a:p>
            <a:pPr lvl="1"/>
            <a:r>
              <a:rPr lang="en-US" dirty="0"/>
              <a:t>Reduced </a:t>
            </a:r>
            <a:r>
              <a:rPr lang="en-US" dirty="0" smtClean="0"/>
              <a:t>Facilities/Transportation Costs</a:t>
            </a:r>
          </a:p>
          <a:p>
            <a:pPr lvl="2"/>
            <a:r>
              <a:rPr lang="en-US" dirty="0" smtClean="0"/>
              <a:t>QZAB Grant and DAA/Capital Investment in Energy Management System</a:t>
            </a:r>
          </a:p>
          <a:p>
            <a:pPr lvl="2"/>
            <a:r>
              <a:rPr lang="en-US" dirty="0" smtClean="0"/>
              <a:t>School Facilities Board Grants</a:t>
            </a:r>
          </a:p>
          <a:p>
            <a:pPr lvl="3"/>
            <a:r>
              <a:rPr lang="en-US" dirty="0" smtClean="0"/>
              <a:t>Water Heater Replacement</a:t>
            </a:r>
          </a:p>
          <a:p>
            <a:pPr lvl="3"/>
            <a:r>
              <a:rPr lang="en-US" dirty="0" smtClean="0"/>
              <a:t>Cooling Tower Repairs</a:t>
            </a:r>
          </a:p>
          <a:p>
            <a:pPr lvl="1"/>
            <a:r>
              <a:rPr lang="en-US" dirty="0" smtClean="0"/>
              <a:t>Improved Technology</a:t>
            </a:r>
            <a:endParaRPr lang="en-US" dirty="0"/>
          </a:p>
          <a:p>
            <a:pPr lvl="2"/>
            <a:r>
              <a:rPr lang="en-US" dirty="0"/>
              <a:t>QZAB Grant Investment </a:t>
            </a:r>
            <a:r>
              <a:rPr lang="en-US" dirty="0" smtClean="0"/>
              <a:t>in </a:t>
            </a:r>
            <a:r>
              <a:rPr lang="en-US" dirty="0"/>
              <a:t>Smart Boards</a:t>
            </a:r>
          </a:p>
          <a:p>
            <a:pPr lvl="1"/>
            <a:r>
              <a:rPr lang="en-US" dirty="0" smtClean="0"/>
              <a:t>Increased pay District Wide</a:t>
            </a:r>
          </a:p>
          <a:p>
            <a:pPr lvl="2"/>
            <a:r>
              <a:rPr lang="en-US" dirty="0" smtClean="0"/>
              <a:t>Maintained Health Insurance Benefits at FY19 Levels</a:t>
            </a:r>
          </a:p>
          <a:p>
            <a:pPr lvl="2"/>
            <a:r>
              <a:rPr lang="en-US" dirty="0" smtClean="0"/>
              <a:t>12.4% increase in Average Teacher Salary since FY18</a:t>
            </a:r>
            <a:endParaRPr lang="en-US" dirty="0"/>
          </a:p>
          <a:p>
            <a:pPr lvl="3"/>
            <a:endParaRPr lang="en-US" dirty="0"/>
          </a:p>
          <a:p>
            <a:pPr marL="914400" lvl="2" indent="0">
              <a:buNone/>
            </a:pPr>
            <a:endParaRPr lang="en-US" dirty="0" smtClean="0"/>
          </a:p>
        </p:txBody>
      </p:sp>
    </p:spTree>
    <p:extLst>
      <p:ext uri="{BB962C8B-B14F-4D97-AF65-F5344CB8AC3E}">
        <p14:creationId xmlns:p14="http://schemas.microsoft.com/office/powerpoint/2010/main" val="38051811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Three Fiscal Years: 2019-2020</a:t>
            </a:r>
            <a:endParaRPr lang="en-US" dirty="0"/>
          </a:p>
        </p:txBody>
      </p:sp>
      <p:sp>
        <p:nvSpPr>
          <p:cNvPr id="3" name="Content Placeholder 2"/>
          <p:cNvSpPr>
            <a:spLocks noGrp="1"/>
          </p:cNvSpPr>
          <p:nvPr>
            <p:ph idx="1"/>
          </p:nvPr>
        </p:nvSpPr>
        <p:spPr>
          <a:xfrm>
            <a:off x="677334" y="1305098"/>
            <a:ext cx="8596668" cy="5552901"/>
          </a:xfrm>
        </p:spPr>
        <p:txBody>
          <a:bodyPr>
            <a:normAutofit/>
          </a:bodyPr>
          <a:lstStyle/>
          <a:p>
            <a:r>
              <a:rPr lang="en-US" dirty="0" smtClean="0"/>
              <a:t>2019-2020 Highlights:</a:t>
            </a:r>
          </a:p>
          <a:p>
            <a:pPr lvl="1"/>
            <a:r>
              <a:rPr lang="en-US" dirty="0" smtClean="0"/>
              <a:t>M&amp;O Override</a:t>
            </a:r>
          </a:p>
          <a:p>
            <a:pPr lvl="2"/>
            <a:r>
              <a:rPr lang="en-US" dirty="0" smtClean="0"/>
              <a:t>Maintained All Day Kindergarten</a:t>
            </a:r>
          </a:p>
          <a:p>
            <a:pPr lvl="2"/>
            <a:r>
              <a:rPr lang="en-US" dirty="0" smtClean="0"/>
              <a:t>Provided 3 Full Time Counselors </a:t>
            </a:r>
          </a:p>
          <a:p>
            <a:pPr lvl="3"/>
            <a:r>
              <a:rPr lang="en-US" dirty="0" smtClean="0"/>
              <a:t>Elementary Counselor partially funded from Title IV</a:t>
            </a:r>
          </a:p>
          <a:p>
            <a:pPr lvl="2"/>
            <a:r>
              <a:rPr lang="en-US" dirty="0" smtClean="0"/>
              <a:t>Continued Focus on Arts Education</a:t>
            </a:r>
          </a:p>
          <a:p>
            <a:pPr lvl="1"/>
            <a:r>
              <a:rPr lang="en-US" dirty="0" smtClean="0"/>
              <a:t>Bond</a:t>
            </a:r>
            <a:endParaRPr lang="en-US" dirty="0"/>
          </a:p>
          <a:p>
            <a:pPr lvl="2"/>
            <a:r>
              <a:rPr lang="en-US" dirty="0" smtClean="0"/>
              <a:t>Renovated Red Rock for Closure of District Office</a:t>
            </a:r>
          </a:p>
          <a:p>
            <a:pPr lvl="2"/>
            <a:r>
              <a:rPr lang="en-US" dirty="0" smtClean="0"/>
              <a:t>Revitalized Public Areas</a:t>
            </a:r>
          </a:p>
          <a:p>
            <a:pPr lvl="3"/>
            <a:r>
              <a:rPr lang="en-US" dirty="0" smtClean="0"/>
              <a:t>Front Office</a:t>
            </a:r>
          </a:p>
          <a:p>
            <a:pPr lvl="3"/>
            <a:r>
              <a:rPr lang="en-US" dirty="0" smtClean="0"/>
              <a:t>Gymnasium</a:t>
            </a:r>
          </a:p>
          <a:p>
            <a:pPr lvl="3"/>
            <a:r>
              <a:rPr lang="en-US" dirty="0" smtClean="0"/>
              <a:t>Cafeteria</a:t>
            </a:r>
          </a:p>
          <a:p>
            <a:pPr marL="1371600" lvl="3" indent="0">
              <a:buNone/>
            </a:pPr>
            <a:endParaRPr lang="en-US" dirty="0"/>
          </a:p>
          <a:p>
            <a:pPr marL="914400" lvl="2" indent="0">
              <a:buNone/>
            </a:pPr>
            <a:endParaRPr lang="en-US" dirty="0" smtClean="0"/>
          </a:p>
        </p:txBody>
      </p:sp>
    </p:spTree>
    <p:extLst>
      <p:ext uri="{BB962C8B-B14F-4D97-AF65-F5344CB8AC3E}">
        <p14:creationId xmlns:p14="http://schemas.microsoft.com/office/powerpoint/2010/main" val="8217718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Three Fiscal Years: 2019-2020</a:t>
            </a:r>
            <a:endParaRPr lang="en-US" dirty="0"/>
          </a:p>
        </p:txBody>
      </p:sp>
      <p:sp>
        <p:nvSpPr>
          <p:cNvPr id="3" name="Content Placeholder 2"/>
          <p:cNvSpPr>
            <a:spLocks noGrp="1"/>
          </p:cNvSpPr>
          <p:nvPr>
            <p:ph idx="1"/>
          </p:nvPr>
        </p:nvSpPr>
        <p:spPr>
          <a:xfrm>
            <a:off x="677334" y="1305098"/>
            <a:ext cx="8596668" cy="5552901"/>
          </a:xfrm>
        </p:spPr>
        <p:txBody>
          <a:bodyPr>
            <a:normAutofit lnSpcReduction="10000"/>
          </a:bodyPr>
          <a:lstStyle/>
          <a:p>
            <a:r>
              <a:rPr lang="en-US" dirty="0" smtClean="0"/>
              <a:t>2019-2020 Challenges:</a:t>
            </a:r>
          </a:p>
          <a:p>
            <a:pPr lvl="1"/>
            <a:r>
              <a:rPr lang="en-US" dirty="0" smtClean="0"/>
              <a:t>March School Closure due to </a:t>
            </a:r>
            <a:r>
              <a:rPr lang="en-US" u="sng" dirty="0" smtClean="0"/>
              <a:t>COVID 19</a:t>
            </a:r>
          </a:p>
          <a:p>
            <a:pPr lvl="2"/>
            <a:r>
              <a:rPr lang="en-US" dirty="0" smtClean="0"/>
              <a:t>Maintained Salaries and Benefits without furloughs</a:t>
            </a:r>
          </a:p>
          <a:p>
            <a:pPr lvl="2"/>
            <a:r>
              <a:rPr lang="en-US" dirty="0" smtClean="0"/>
              <a:t>FFCRA (Families First Coronavirus Relief Act) Expenses</a:t>
            </a:r>
          </a:p>
          <a:p>
            <a:pPr lvl="2"/>
            <a:r>
              <a:rPr lang="en-US" dirty="0" smtClean="0"/>
              <a:t>Increased Consumables Costs</a:t>
            </a:r>
          </a:p>
          <a:p>
            <a:pPr lvl="3"/>
            <a:r>
              <a:rPr lang="en-US" dirty="0" smtClean="0"/>
              <a:t>Weekly Work Packets by Class</a:t>
            </a:r>
          </a:p>
          <a:p>
            <a:pPr lvl="2"/>
            <a:r>
              <a:rPr lang="en-US" dirty="0"/>
              <a:t>Reduction in Former Revenue Sources</a:t>
            </a:r>
          </a:p>
          <a:p>
            <a:pPr lvl="3"/>
            <a:r>
              <a:rPr lang="en-US" dirty="0"/>
              <a:t>SPAC </a:t>
            </a:r>
            <a:r>
              <a:rPr lang="en-US" dirty="0" smtClean="0"/>
              <a:t>Rental</a:t>
            </a:r>
          </a:p>
          <a:p>
            <a:pPr lvl="2"/>
            <a:r>
              <a:rPr lang="en-US" dirty="0" smtClean="0"/>
              <a:t>Food Service Deficit (Trending to make profit prior to closure)</a:t>
            </a:r>
          </a:p>
          <a:p>
            <a:pPr lvl="3"/>
            <a:r>
              <a:rPr lang="en-US" dirty="0" smtClean="0"/>
              <a:t>Food Service Delivery Model</a:t>
            </a:r>
          </a:p>
          <a:p>
            <a:pPr lvl="4"/>
            <a:r>
              <a:rPr lang="en-US" dirty="0" smtClean="0"/>
              <a:t>Applied for increased Subsidies for Free Lunch Service October through December</a:t>
            </a:r>
          </a:p>
          <a:p>
            <a:pPr lvl="2"/>
            <a:r>
              <a:rPr lang="en-US" dirty="0" smtClean="0"/>
              <a:t>Utility and Transportation Savings (Resulting from March School Closure)</a:t>
            </a:r>
          </a:p>
          <a:p>
            <a:pPr lvl="3"/>
            <a:r>
              <a:rPr lang="en-US" dirty="0" smtClean="0"/>
              <a:t>All Buildings except School Front Offices placed in Unoccupied Mode</a:t>
            </a:r>
          </a:p>
          <a:p>
            <a:pPr lvl="3"/>
            <a:r>
              <a:rPr lang="en-US" dirty="0"/>
              <a:t>Diesel Cost </a:t>
            </a:r>
            <a:r>
              <a:rPr lang="en-US" dirty="0" smtClean="0"/>
              <a:t>Savings</a:t>
            </a:r>
            <a:endParaRPr lang="en-US" dirty="0"/>
          </a:p>
          <a:p>
            <a:pPr lvl="4"/>
            <a:r>
              <a:rPr lang="en-US" dirty="0"/>
              <a:t>No bus transportation for 4</a:t>
            </a:r>
            <a:r>
              <a:rPr lang="en-US" baseline="30000" dirty="0"/>
              <a:t>th</a:t>
            </a:r>
            <a:r>
              <a:rPr lang="en-US" dirty="0"/>
              <a:t> </a:t>
            </a:r>
            <a:r>
              <a:rPr lang="en-US" dirty="0" smtClean="0"/>
              <a:t>Quarter</a:t>
            </a:r>
          </a:p>
          <a:p>
            <a:pPr lvl="3"/>
            <a:endParaRPr lang="en-US" dirty="0"/>
          </a:p>
          <a:p>
            <a:pPr lvl="3"/>
            <a:r>
              <a:rPr lang="en-US" dirty="0" smtClean="0"/>
              <a:t>Overall Fiscal Year M&amp;O Rollover of 3% - $194,279</a:t>
            </a:r>
          </a:p>
          <a:p>
            <a:pPr marL="1371600" lvl="3" indent="0">
              <a:buNone/>
            </a:pPr>
            <a:endParaRPr lang="en-US" dirty="0"/>
          </a:p>
          <a:p>
            <a:pPr marL="914400" lvl="2" indent="0">
              <a:buNone/>
            </a:pPr>
            <a:endParaRPr lang="en-US" dirty="0" smtClean="0"/>
          </a:p>
        </p:txBody>
      </p:sp>
    </p:spTree>
    <p:extLst>
      <p:ext uri="{BB962C8B-B14F-4D97-AF65-F5344CB8AC3E}">
        <p14:creationId xmlns:p14="http://schemas.microsoft.com/office/powerpoint/2010/main" val="23414519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Three Fiscal Years: 2020-2021</a:t>
            </a:r>
            <a:endParaRPr lang="en-US" dirty="0"/>
          </a:p>
        </p:txBody>
      </p:sp>
      <p:sp>
        <p:nvSpPr>
          <p:cNvPr id="3" name="Content Placeholder 2"/>
          <p:cNvSpPr>
            <a:spLocks noGrp="1"/>
          </p:cNvSpPr>
          <p:nvPr>
            <p:ph idx="1"/>
          </p:nvPr>
        </p:nvSpPr>
        <p:spPr>
          <a:xfrm>
            <a:off x="677334" y="1305098"/>
            <a:ext cx="8596668" cy="5552902"/>
          </a:xfrm>
        </p:spPr>
        <p:txBody>
          <a:bodyPr>
            <a:normAutofit fontScale="92500" lnSpcReduction="20000"/>
          </a:bodyPr>
          <a:lstStyle/>
          <a:p>
            <a:r>
              <a:rPr lang="en-US" dirty="0" smtClean="0"/>
              <a:t>2020-2021 Challenges:</a:t>
            </a:r>
            <a:endParaRPr lang="en-US" dirty="0"/>
          </a:p>
          <a:p>
            <a:pPr lvl="1"/>
            <a:r>
              <a:rPr lang="en-US" dirty="0" smtClean="0"/>
              <a:t>Delayed School Reopening and Other Ramifications due to </a:t>
            </a:r>
            <a:r>
              <a:rPr lang="en-US" u="sng" dirty="0" smtClean="0"/>
              <a:t>COVID 19</a:t>
            </a:r>
          </a:p>
          <a:p>
            <a:pPr lvl="2"/>
            <a:r>
              <a:rPr lang="en-US" dirty="0" smtClean="0"/>
              <a:t>Funding for those days under AOI model</a:t>
            </a:r>
          </a:p>
          <a:p>
            <a:pPr lvl="2"/>
            <a:r>
              <a:rPr lang="en-US" dirty="0" smtClean="0"/>
              <a:t>Food Service Delivery Model</a:t>
            </a:r>
          </a:p>
          <a:p>
            <a:pPr lvl="2"/>
            <a:r>
              <a:rPr lang="en-US" dirty="0" smtClean="0"/>
              <a:t>Increased Liability Insurance Coverage</a:t>
            </a:r>
          </a:p>
          <a:p>
            <a:pPr lvl="2"/>
            <a:r>
              <a:rPr lang="en-US" dirty="0" smtClean="0"/>
              <a:t>ADM Loss of 80 students</a:t>
            </a:r>
          </a:p>
          <a:p>
            <a:pPr lvl="3"/>
            <a:r>
              <a:rPr lang="en-US" dirty="0" smtClean="0"/>
              <a:t>Original projection was 30 students</a:t>
            </a:r>
          </a:p>
          <a:p>
            <a:pPr lvl="2"/>
            <a:r>
              <a:rPr lang="en-US" dirty="0" smtClean="0"/>
              <a:t>Large percentage of virtual students</a:t>
            </a:r>
          </a:p>
          <a:p>
            <a:pPr lvl="3"/>
            <a:r>
              <a:rPr lang="en-US" dirty="0" smtClean="0"/>
              <a:t>Reduced Food Service Revenues</a:t>
            </a:r>
            <a:endParaRPr lang="en-US" dirty="0"/>
          </a:p>
          <a:p>
            <a:pPr lvl="2"/>
            <a:r>
              <a:rPr lang="en-US" dirty="0" smtClean="0"/>
              <a:t>Utility and Maintenance Increases</a:t>
            </a:r>
          </a:p>
          <a:p>
            <a:pPr lvl="3"/>
            <a:r>
              <a:rPr lang="en-US" dirty="0" smtClean="0"/>
              <a:t>Fans in continual circulation</a:t>
            </a:r>
          </a:p>
          <a:p>
            <a:pPr lvl="4"/>
            <a:r>
              <a:rPr lang="en-US" dirty="0" smtClean="0"/>
              <a:t>Doors and windows open</a:t>
            </a:r>
          </a:p>
          <a:p>
            <a:pPr lvl="3"/>
            <a:r>
              <a:rPr lang="en-US" dirty="0" smtClean="0"/>
              <a:t>Air Filters</a:t>
            </a:r>
          </a:p>
          <a:p>
            <a:pPr lvl="4"/>
            <a:r>
              <a:rPr lang="en-US" dirty="0" smtClean="0"/>
              <a:t>Increased Quality</a:t>
            </a:r>
          </a:p>
          <a:p>
            <a:pPr lvl="4"/>
            <a:r>
              <a:rPr lang="en-US" dirty="0" smtClean="0"/>
              <a:t>Quicker Replacement</a:t>
            </a:r>
          </a:p>
          <a:p>
            <a:pPr lvl="3"/>
            <a:r>
              <a:rPr lang="en-US" dirty="0" smtClean="0"/>
              <a:t>Cleaning and Sanitation Supplies, PPE, Hand Sanitizer</a:t>
            </a:r>
          </a:p>
          <a:p>
            <a:pPr lvl="3"/>
            <a:r>
              <a:rPr lang="en-US" dirty="0" smtClean="0"/>
              <a:t>Expedited Shipping</a:t>
            </a:r>
          </a:p>
          <a:p>
            <a:pPr lvl="3"/>
            <a:r>
              <a:rPr lang="en-US" dirty="0" smtClean="0"/>
              <a:t>Unforeseen water leaks</a:t>
            </a:r>
          </a:p>
          <a:p>
            <a:pPr marL="914400" lvl="2" indent="0">
              <a:buNone/>
            </a:pPr>
            <a:r>
              <a:rPr lang="en-US" dirty="0" smtClean="0"/>
              <a:t> </a:t>
            </a:r>
          </a:p>
          <a:p>
            <a:pPr marL="1371600" lvl="3" indent="0">
              <a:buNone/>
            </a:pPr>
            <a:endParaRPr lang="en-US" dirty="0" smtClean="0"/>
          </a:p>
          <a:p>
            <a:pPr lvl="3"/>
            <a:endParaRPr lang="en-US" dirty="0"/>
          </a:p>
          <a:p>
            <a:pPr marL="914400" lvl="2" indent="0">
              <a:buNone/>
            </a:pPr>
            <a:endParaRPr lang="en-US" dirty="0" smtClean="0"/>
          </a:p>
        </p:txBody>
      </p:sp>
    </p:spTree>
    <p:extLst>
      <p:ext uri="{BB962C8B-B14F-4D97-AF65-F5344CB8AC3E}">
        <p14:creationId xmlns:p14="http://schemas.microsoft.com/office/powerpoint/2010/main" val="14292965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Three Fiscal Years: 2020-2021</a:t>
            </a:r>
            <a:endParaRPr lang="en-US" dirty="0"/>
          </a:p>
        </p:txBody>
      </p:sp>
      <p:sp>
        <p:nvSpPr>
          <p:cNvPr id="3" name="Content Placeholder 2"/>
          <p:cNvSpPr>
            <a:spLocks noGrp="1"/>
          </p:cNvSpPr>
          <p:nvPr>
            <p:ph idx="1"/>
          </p:nvPr>
        </p:nvSpPr>
        <p:spPr>
          <a:xfrm>
            <a:off x="677334" y="1305098"/>
            <a:ext cx="8596668" cy="5552902"/>
          </a:xfrm>
        </p:spPr>
        <p:txBody>
          <a:bodyPr>
            <a:normAutofit lnSpcReduction="10000"/>
          </a:bodyPr>
          <a:lstStyle/>
          <a:p>
            <a:r>
              <a:rPr lang="en-US" dirty="0" smtClean="0"/>
              <a:t>2020-2021 Challenges:</a:t>
            </a:r>
            <a:endParaRPr lang="en-US" dirty="0"/>
          </a:p>
          <a:p>
            <a:pPr lvl="1"/>
            <a:r>
              <a:rPr lang="en-US" dirty="0" smtClean="0"/>
              <a:t>Other Ramifications due to </a:t>
            </a:r>
            <a:r>
              <a:rPr lang="en-US" u="sng" dirty="0" smtClean="0"/>
              <a:t>COVID 19</a:t>
            </a:r>
          </a:p>
          <a:p>
            <a:pPr lvl="2"/>
            <a:r>
              <a:rPr lang="en-US" dirty="0" smtClean="0"/>
              <a:t>Reduction in Former Revenue Sources</a:t>
            </a:r>
            <a:endParaRPr lang="en-US" dirty="0"/>
          </a:p>
          <a:p>
            <a:pPr lvl="3"/>
            <a:r>
              <a:rPr lang="en-US" dirty="0" smtClean="0"/>
              <a:t>SPAC Rental</a:t>
            </a:r>
          </a:p>
          <a:p>
            <a:pPr lvl="4"/>
            <a:r>
              <a:rPr lang="en-US" dirty="0" smtClean="0"/>
              <a:t>Paying for Custodial Salaries and Benefits out of M&amp;O</a:t>
            </a:r>
          </a:p>
          <a:p>
            <a:pPr lvl="3"/>
            <a:r>
              <a:rPr lang="en-US" dirty="0" smtClean="0"/>
              <a:t>PTA and Booster Fund Raising</a:t>
            </a:r>
          </a:p>
          <a:p>
            <a:pPr lvl="3"/>
            <a:r>
              <a:rPr lang="en-US" dirty="0" smtClean="0"/>
              <a:t>Tax Credit Funds</a:t>
            </a:r>
          </a:p>
          <a:p>
            <a:pPr lvl="4"/>
            <a:r>
              <a:rPr lang="en-US" dirty="0" smtClean="0"/>
              <a:t>Paying for Extracurricular Activities from M&amp;O</a:t>
            </a:r>
          </a:p>
          <a:p>
            <a:pPr lvl="3"/>
            <a:r>
              <a:rPr lang="en-US" dirty="0" smtClean="0"/>
              <a:t>Athletic Gate Receipts</a:t>
            </a:r>
          </a:p>
          <a:p>
            <a:pPr lvl="3"/>
            <a:r>
              <a:rPr lang="en-US" dirty="0" smtClean="0"/>
              <a:t>Student Fees</a:t>
            </a:r>
          </a:p>
          <a:p>
            <a:pPr lvl="3"/>
            <a:r>
              <a:rPr lang="en-US" dirty="0" smtClean="0"/>
              <a:t>Forest Fee Management Funds</a:t>
            </a:r>
            <a:endParaRPr lang="en-US" dirty="0"/>
          </a:p>
          <a:p>
            <a:pPr lvl="1"/>
            <a:r>
              <a:rPr lang="en-US" dirty="0" smtClean="0"/>
              <a:t>Funding Relief</a:t>
            </a:r>
          </a:p>
          <a:p>
            <a:pPr lvl="2"/>
            <a:r>
              <a:rPr lang="en-US" dirty="0" smtClean="0"/>
              <a:t>CARES Act and Enrollment Stability Grant</a:t>
            </a:r>
          </a:p>
          <a:p>
            <a:pPr lvl="3"/>
            <a:r>
              <a:rPr lang="en-US" dirty="0" smtClean="0"/>
              <a:t>Temporary</a:t>
            </a:r>
          </a:p>
          <a:p>
            <a:pPr lvl="3"/>
            <a:r>
              <a:rPr lang="en-US" dirty="0" smtClean="0"/>
              <a:t>Can </a:t>
            </a:r>
            <a:r>
              <a:rPr lang="en-US" u="sng" dirty="0" smtClean="0"/>
              <a:t>ONLY</a:t>
            </a:r>
            <a:r>
              <a:rPr lang="en-US" dirty="0" smtClean="0"/>
              <a:t> be used for </a:t>
            </a:r>
            <a:r>
              <a:rPr lang="en-US" u="sng" dirty="0" smtClean="0"/>
              <a:t>COVID Related Expenses</a:t>
            </a:r>
          </a:p>
          <a:p>
            <a:pPr lvl="4"/>
            <a:r>
              <a:rPr lang="en-US" dirty="0" smtClean="0"/>
              <a:t>New information received Monday will change this!  </a:t>
            </a:r>
          </a:p>
          <a:p>
            <a:pPr lvl="4"/>
            <a:r>
              <a:rPr lang="en-US" dirty="0" smtClean="0"/>
              <a:t>Allocations expected to be received this week</a:t>
            </a:r>
            <a:endParaRPr lang="en-US" dirty="0"/>
          </a:p>
          <a:p>
            <a:pPr marL="914400" lvl="2" indent="0">
              <a:buNone/>
            </a:pPr>
            <a:r>
              <a:rPr lang="en-US" dirty="0" smtClean="0"/>
              <a:t> </a:t>
            </a:r>
          </a:p>
          <a:p>
            <a:pPr marL="1371600" lvl="3" indent="0">
              <a:buNone/>
            </a:pPr>
            <a:endParaRPr lang="en-US" dirty="0" smtClean="0"/>
          </a:p>
          <a:p>
            <a:pPr lvl="3"/>
            <a:endParaRPr lang="en-US" dirty="0"/>
          </a:p>
          <a:p>
            <a:pPr marL="914400" lvl="2" indent="0">
              <a:buNone/>
            </a:pPr>
            <a:endParaRPr lang="en-US" dirty="0" smtClean="0"/>
          </a:p>
        </p:txBody>
      </p:sp>
    </p:spTree>
    <p:extLst>
      <p:ext uri="{BB962C8B-B14F-4D97-AF65-F5344CB8AC3E}">
        <p14:creationId xmlns:p14="http://schemas.microsoft.com/office/powerpoint/2010/main" val="18220007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Three Fiscal Years: 2021-2022</a:t>
            </a:r>
            <a:endParaRPr lang="en-US" dirty="0"/>
          </a:p>
        </p:txBody>
      </p:sp>
      <p:sp>
        <p:nvSpPr>
          <p:cNvPr id="3" name="Content Placeholder 2"/>
          <p:cNvSpPr>
            <a:spLocks noGrp="1"/>
          </p:cNvSpPr>
          <p:nvPr>
            <p:ph idx="1"/>
          </p:nvPr>
        </p:nvSpPr>
        <p:spPr>
          <a:xfrm>
            <a:off x="677334" y="1305098"/>
            <a:ext cx="8596668" cy="5552902"/>
          </a:xfrm>
        </p:spPr>
        <p:txBody>
          <a:bodyPr>
            <a:normAutofit fontScale="92500" lnSpcReduction="10000"/>
          </a:bodyPr>
          <a:lstStyle/>
          <a:p>
            <a:r>
              <a:rPr lang="en-US" dirty="0" smtClean="0"/>
              <a:t>2021-2022</a:t>
            </a:r>
          </a:p>
          <a:p>
            <a:pPr lvl="1"/>
            <a:r>
              <a:rPr lang="en-US" dirty="0" smtClean="0"/>
              <a:t>Preparation is the Key to Success</a:t>
            </a:r>
          </a:p>
          <a:p>
            <a:pPr lvl="1"/>
            <a:r>
              <a:rPr lang="en-US" dirty="0" smtClean="0"/>
              <a:t>Projected ADM Loss of 40 students</a:t>
            </a:r>
          </a:p>
          <a:p>
            <a:pPr lvl="2"/>
            <a:r>
              <a:rPr lang="en-US" dirty="0" smtClean="0"/>
              <a:t>Difference between number of Seniors and number of Kindergarteners in FY21</a:t>
            </a:r>
          </a:p>
          <a:p>
            <a:pPr lvl="2"/>
            <a:r>
              <a:rPr lang="en-US" dirty="0" smtClean="0"/>
              <a:t>Loss of 80 students in FY21 will result in reduction of Grant Funding for FY22</a:t>
            </a:r>
            <a:endParaRPr lang="en-US" dirty="0"/>
          </a:p>
          <a:p>
            <a:pPr lvl="1"/>
            <a:r>
              <a:rPr lang="en-US" dirty="0"/>
              <a:t>L</a:t>
            </a:r>
            <a:r>
              <a:rPr lang="en-US" dirty="0" smtClean="0"/>
              <a:t>ingering effects from </a:t>
            </a:r>
            <a:r>
              <a:rPr lang="en-US" u="sng" dirty="0" smtClean="0"/>
              <a:t>COVID 19 </a:t>
            </a:r>
            <a:r>
              <a:rPr lang="en-US" dirty="0" smtClean="0"/>
              <a:t>with no funding mechanisms</a:t>
            </a:r>
          </a:p>
          <a:p>
            <a:pPr lvl="2"/>
            <a:r>
              <a:rPr lang="en-US" dirty="0" smtClean="0"/>
              <a:t>CARES Act and Enrollment Stability Grant expire</a:t>
            </a:r>
          </a:p>
          <a:p>
            <a:pPr lvl="2"/>
            <a:r>
              <a:rPr lang="en-US" dirty="0" smtClean="0"/>
              <a:t>Facility Expenses</a:t>
            </a:r>
          </a:p>
          <a:p>
            <a:pPr lvl="2"/>
            <a:r>
              <a:rPr lang="en-US" dirty="0" smtClean="0"/>
              <a:t>Demand for Virtual Education Model</a:t>
            </a:r>
          </a:p>
          <a:p>
            <a:pPr lvl="2"/>
            <a:r>
              <a:rPr lang="en-US" dirty="0" smtClean="0"/>
              <a:t>Health Insurance Increases due to Pandemic </a:t>
            </a:r>
          </a:p>
          <a:p>
            <a:pPr lvl="1"/>
            <a:r>
              <a:rPr lang="en-US" dirty="0" smtClean="0"/>
              <a:t> Capital Investments Needed</a:t>
            </a:r>
          </a:p>
          <a:p>
            <a:pPr lvl="2"/>
            <a:r>
              <a:rPr lang="en-US" dirty="0" smtClean="0"/>
              <a:t>Aging Bus Fleet</a:t>
            </a:r>
          </a:p>
          <a:p>
            <a:pPr lvl="2"/>
            <a:r>
              <a:rPr lang="en-US" dirty="0" smtClean="0"/>
              <a:t>Targeted Technology Purchases</a:t>
            </a:r>
          </a:p>
          <a:p>
            <a:pPr lvl="1"/>
            <a:r>
              <a:rPr lang="en-US" dirty="0"/>
              <a:t> </a:t>
            </a:r>
            <a:r>
              <a:rPr lang="en-US" dirty="0" smtClean="0"/>
              <a:t>Annual Increases</a:t>
            </a:r>
            <a:endParaRPr lang="en-US" dirty="0"/>
          </a:p>
          <a:p>
            <a:pPr lvl="2"/>
            <a:r>
              <a:rPr lang="en-US" dirty="0" smtClean="0"/>
              <a:t>Utility Costs</a:t>
            </a:r>
          </a:p>
          <a:p>
            <a:pPr lvl="2"/>
            <a:r>
              <a:rPr lang="en-US" dirty="0" smtClean="0"/>
              <a:t>Arizona State Retirement System Rates</a:t>
            </a:r>
          </a:p>
          <a:p>
            <a:pPr lvl="2"/>
            <a:r>
              <a:rPr lang="en-US" dirty="0" smtClean="0"/>
              <a:t>Liability Insurance</a:t>
            </a:r>
            <a:endParaRPr lang="en-US" dirty="0"/>
          </a:p>
          <a:p>
            <a:pPr lvl="2"/>
            <a:endParaRPr lang="en-US" dirty="0" smtClean="0"/>
          </a:p>
          <a:p>
            <a:pPr marL="914400" lvl="2" indent="0">
              <a:buNone/>
            </a:pPr>
            <a:endParaRPr lang="en-US" dirty="0"/>
          </a:p>
          <a:p>
            <a:pPr marL="914400" lvl="2" indent="0">
              <a:buNone/>
            </a:pPr>
            <a:endParaRPr lang="en-US" dirty="0" smtClean="0"/>
          </a:p>
          <a:p>
            <a:pPr marL="1371600" lvl="3" indent="0">
              <a:buNone/>
            </a:pPr>
            <a:endParaRPr lang="en-US" dirty="0" smtClean="0"/>
          </a:p>
          <a:p>
            <a:pPr lvl="3"/>
            <a:endParaRPr lang="en-US" dirty="0"/>
          </a:p>
          <a:p>
            <a:pPr marL="914400" lvl="2" indent="0">
              <a:buNone/>
            </a:pPr>
            <a:endParaRPr lang="en-US" dirty="0" smtClean="0"/>
          </a:p>
        </p:txBody>
      </p:sp>
    </p:spTree>
    <p:extLst>
      <p:ext uri="{BB962C8B-B14F-4D97-AF65-F5344CB8AC3E}">
        <p14:creationId xmlns:p14="http://schemas.microsoft.com/office/powerpoint/2010/main" val="13716390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77334" y="1421477"/>
            <a:ext cx="8596668" cy="4619886"/>
          </a:xfrm>
        </p:spPr>
        <p:txBody>
          <a:bodyPr/>
          <a:lstStyle/>
          <a:p>
            <a:pPr marL="0" indent="0">
              <a:buNone/>
            </a:pPr>
            <a:r>
              <a:rPr lang="en-US" sz="2000" dirty="0" smtClean="0"/>
              <a:t>The District has taken steps year over year to maintain financial responsibility and increase pay for staff despite declining enrollment.  Restructuring of personnel, along with utility and diesel savings, allowed the District to have an M&amp;O budget surplus at the recommended 3% at the end of FY20.  We face continued challenges this year and next year due to the declining enrollment trend and increased spending needs caused by COVID-19 mitigation.  We continue to look at increased efficiencies to align our payroll to ADM trends and provide the best academic experience for the District’s students.  </a:t>
            </a:r>
          </a:p>
        </p:txBody>
      </p:sp>
      <p:sp>
        <p:nvSpPr>
          <p:cNvPr id="4" name="Title 1"/>
          <p:cNvSpPr txBox="1">
            <a:spLocks/>
          </p:cNvSpPr>
          <p:nvPr/>
        </p:nvSpPr>
        <p:spPr>
          <a:xfrm>
            <a:off x="713355" y="4095404"/>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smtClean="0"/>
          </a:p>
          <a:p>
            <a:r>
              <a:rPr lang="en-US" dirty="0" smtClean="0"/>
              <a:t>Questions?</a:t>
            </a:r>
            <a:endParaRPr lang="en-US" dirty="0"/>
          </a:p>
        </p:txBody>
      </p:sp>
    </p:spTree>
    <p:extLst>
      <p:ext uri="{BB962C8B-B14F-4D97-AF65-F5344CB8AC3E}">
        <p14:creationId xmlns:p14="http://schemas.microsoft.com/office/powerpoint/2010/main" val="602870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568</TotalTime>
  <Words>711</Words>
  <Application>Microsoft Macintosh PowerPoint</Application>
  <PresentationFormat>Custom</PresentationFormat>
  <Paragraphs>118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 FY20 AFR Presentation and Three Year Outlook  Achieving Financial Stability through Hard Work and Innovation </vt:lpstr>
      <vt:lpstr>A Tale of Three Fiscal Years: 2019-2020</vt:lpstr>
      <vt:lpstr>A Tale of Three Fiscal Years: 2019-2020</vt:lpstr>
      <vt:lpstr>A Tale of Three Fiscal Years: 2019-2020</vt:lpstr>
      <vt:lpstr>A Tale of Three Fiscal Years: 2020-2021</vt:lpstr>
      <vt:lpstr>A Tale of Three Fiscal Years: 2020-2021</vt:lpstr>
      <vt:lpstr>A Tale of Three Fiscal Years: 2021-2022</vt:lpstr>
      <vt:lpstr>Summary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 AFR Presentation  Achieving Financial through Hard Work and Innovation</dc:title>
  <dc:creator>Lynn</dc:creator>
  <cp:lastModifiedBy>Sally Cadigan</cp:lastModifiedBy>
  <cp:revision>37</cp:revision>
  <cp:lastPrinted>2020-10-05T20:48:28Z</cp:lastPrinted>
  <dcterms:created xsi:type="dcterms:W3CDTF">2020-10-02T21:39:30Z</dcterms:created>
  <dcterms:modified xsi:type="dcterms:W3CDTF">2020-10-06T15:45:09Z</dcterms:modified>
</cp:coreProperties>
</file>