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69" r:id="rId3"/>
    <p:sldId id="256" r:id="rId4"/>
    <p:sldId id="262" r:id="rId5"/>
    <p:sldId id="267" r:id="rId6"/>
    <p:sldId id="263" r:id="rId7"/>
    <p:sldId id="265" r:id="rId8"/>
    <p:sldId id="258" r:id="rId9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0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208" y="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/>
              <a:pPr/>
              <a:t>1/25/22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/>
              <a:t>1/25/22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/>
              <a:t>1/25/22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/>
              <a:t>1/25/22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/>
              <a:t>1/25/22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/>
              <a:t>1/25/22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/>
              <a:t>1/25/22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/>
              <a:t>1/25/22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/>
              <a:t>1/25/22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/>
              <a:t>1/25/22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/>
              <a:t>1/25/22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/>
              <a:t>1/25/22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/>
              <a:t>1/25/22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/>
              <a:t>1/25/22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/>
              <a:t>1/25/22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/>
              <a:t>1/25/22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/>
              <a:t>1/25/22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/>
              <a:t>1/25/22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FY22: Highlights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B22C47-C168-6A47-9826-1927A28F4EDF}"/>
              </a:ext>
            </a:extLst>
          </p:cNvPr>
          <p:cNvSpPr txBox="1"/>
          <p:nvPr/>
        </p:nvSpPr>
        <p:spPr>
          <a:xfrm>
            <a:off x="704022" y="2577110"/>
            <a:ext cx="107839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dirty="0"/>
              <a:t>Effective Use of Resources: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400" dirty="0"/>
              <a:t>Emergency Connectivity Grant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400" dirty="0"/>
              <a:t>Partnership with NAH to assist in funding Sports Medicine/Athletic Trainer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400" dirty="0"/>
              <a:t>Energy Savings – In year 4 we continue to decrease costs and overall cost per square foot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400" dirty="0"/>
              <a:t>Increased Rental Revenue – School Plant 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sz="1400" dirty="0"/>
          </a:p>
          <a:p>
            <a:pPr marL="742950" lvl="1" indent="-285750">
              <a:buFont typeface="Wingdings" pitchFamily="2" charset="2"/>
              <a:buChar char="Ø"/>
            </a:pPr>
            <a:endParaRPr lang="en-US" sz="1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/>
              <a:t>Effective Communication: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400" dirty="0"/>
              <a:t>Community Input Survey – ESSER III Funds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400" dirty="0"/>
              <a:t>Public Relations Campaign = Increased Enrollment</a:t>
            </a:r>
          </a:p>
          <a:p>
            <a:pPr lvl="1"/>
            <a:endParaRPr lang="en-US" sz="1400" dirty="0"/>
          </a:p>
          <a:p>
            <a:pPr marL="285750" indent="-285750">
              <a:buFont typeface="Wingdings" pitchFamily="2" charset="2"/>
              <a:buChar char="Ø"/>
            </a:pPr>
            <a:endParaRPr lang="en-US" sz="1400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/>
              <a:t>Highly Effective and Supported Staff: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400" dirty="0"/>
              <a:t>Capturing Kids Hearts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400" dirty="0"/>
              <a:t>Retention Stipend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400" dirty="0"/>
              <a:t>HSA Wellness Benefits/Wellness Fair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400" dirty="0"/>
              <a:t>Extra Duty Stipends for Clubs and Prep Buy-out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91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FY22: Highlights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B22C47-C168-6A47-9826-1927A28F4EDF}"/>
              </a:ext>
            </a:extLst>
          </p:cNvPr>
          <p:cNvSpPr txBox="1"/>
          <p:nvPr/>
        </p:nvSpPr>
        <p:spPr>
          <a:xfrm>
            <a:off x="704022" y="2577110"/>
            <a:ext cx="107839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400" dirty="0"/>
              <a:t>High Student Achievement:  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/>
              <a:t>STEM at West Sedona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/>
              <a:t>Gifted and Talented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/>
              <a:t>Early College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/>
              <a:t>AP Capstone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/>
              <a:t>Tutoring Options</a:t>
            </a:r>
          </a:p>
          <a:p>
            <a:pPr lvl="1"/>
            <a:endParaRPr lang="en-US" sz="1400" dirty="0"/>
          </a:p>
          <a:p>
            <a:pPr>
              <a:buFont typeface="Wingdings" pitchFamily="2" charset="2"/>
              <a:buChar char="Ø"/>
            </a:pPr>
            <a:endParaRPr lang="en-US" sz="1400" dirty="0"/>
          </a:p>
          <a:p>
            <a:pPr>
              <a:buFont typeface="Wingdings" pitchFamily="2" charset="2"/>
              <a:buChar char="Ø"/>
            </a:pPr>
            <a:r>
              <a:rPr lang="en-US" sz="1400" dirty="0"/>
              <a:t>Positive, Safe and Healthy Environment:  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/>
              <a:t>K-12 SEL Counselor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/>
              <a:t>COVID Mitigation – In Person School; Transportation; Athletics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/>
              <a:t>Wildcat Extended Day Program (Donor Funded)</a:t>
            </a:r>
          </a:p>
          <a:p>
            <a:pPr lvl="1">
              <a:buFont typeface="Wingdings" pitchFamily="2" charset="2"/>
              <a:buChar char="Ø"/>
            </a:pPr>
            <a:r>
              <a:rPr lang="en-US" sz="1400" dirty="0"/>
              <a:t>Audio Enhancement in the Classroom</a:t>
            </a:r>
          </a:p>
          <a:p>
            <a:pPr lvl="1"/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/>
            <a:endParaRPr lang="en-US" sz="1400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sz="1400" dirty="0"/>
              <a:t>On Track to meet our projected 3% M&amp;O Carryover goal of $173,000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48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8702" y="751352"/>
            <a:ext cx="8825658" cy="2677648"/>
          </a:xfrm>
        </p:spPr>
        <p:txBody>
          <a:bodyPr/>
          <a:lstStyle/>
          <a:p>
            <a:r>
              <a:rPr lang="en-US" dirty="0"/>
              <a:t>2022-2023 BUDGET PLANNING</a:t>
            </a:r>
          </a:p>
        </p:txBody>
      </p:sp>
    </p:spTree>
    <p:extLst>
      <p:ext uri="{BB962C8B-B14F-4D97-AF65-F5344CB8AC3E}">
        <p14:creationId xmlns:p14="http://schemas.microsoft.com/office/powerpoint/2010/main" val="3175447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COMMITMENT TO INCREASING PAY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978" y="2358190"/>
            <a:ext cx="10181968" cy="437147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Certified Employees: Increase current rate of pay equivalent to 2 steps on the Initial Salary Placement Schedule (Includes Counselors and Special Education Service Providers)</a:t>
            </a:r>
          </a:p>
          <a:p>
            <a:pPr lvl="1"/>
            <a:r>
              <a:rPr lang="en-US" dirty="0"/>
              <a:t>$930 x 2 = $1860 per person (1 FTE)</a:t>
            </a:r>
          </a:p>
          <a:p>
            <a:pPr lvl="2"/>
            <a:r>
              <a:rPr lang="en-US" dirty="0"/>
              <a:t>Total Cost/Including Benefits:  $129,420.77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Classified Employees: Increase current rate of pay equivalent to 2 steps on the Initial Salary Placement Schedule</a:t>
            </a:r>
          </a:p>
          <a:p>
            <a:pPr lvl="1"/>
            <a:r>
              <a:rPr lang="en-US" dirty="0"/>
              <a:t>$.29 per hour x 2 = .58</a:t>
            </a:r>
          </a:p>
          <a:p>
            <a:pPr lvl="2"/>
            <a:r>
              <a:rPr lang="en-US" dirty="0"/>
              <a:t>Total Cost/Including Benefits:  $35,790.93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Administrators: Increase current rate of pay equivalent to 2 steps on the Initial Salary Placement Schedule</a:t>
            </a:r>
          </a:p>
          <a:p>
            <a:pPr lvl="1"/>
            <a:r>
              <a:rPr lang="en-US" dirty="0"/>
              <a:t>$1,300 x 2 = $2,600 per 12 month contracted Administrator (1FTE)</a:t>
            </a:r>
          </a:p>
          <a:p>
            <a:pPr lvl="2"/>
            <a:r>
              <a:rPr lang="en-US" dirty="0"/>
              <a:t>Total Cost/Including Benefits:  $25,187.50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sz="2400" dirty="0"/>
              <a:t>Total Raise Projection:  $ 188,311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71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D8BF-80C9-F844-81F4-2193F5D43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774" y="973668"/>
            <a:ext cx="10887959" cy="706964"/>
          </a:xfrm>
        </p:spPr>
        <p:txBody>
          <a:bodyPr/>
          <a:lstStyle/>
          <a:p>
            <a:r>
              <a:rPr lang="en-US" dirty="0"/>
              <a:t>Living Wage Calculation for </a:t>
            </a:r>
            <a:br>
              <a:rPr lang="en-US" dirty="0"/>
            </a:br>
            <a:r>
              <a:rPr lang="en-US" dirty="0"/>
              <a:t>Yavapai County, Arizona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41720-9E0F-3240-9A3C-EFEC63257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58896"/>
            <a:ext cx="8825659" cy="3416300"/>
          </a:xfrm>
        </p:spPr>
        <p:txBody>
          <a:bodyPr/>
          <a:lstStyle/>
          <a:p>
            <a:r>
              <a:rPr lang="en-US" dirty="0"/>
              <a:t>The living wage shown is the hourly rate that an </a:t>
            </a:r>
            <a:r>
              <a:rPr lang="en-US" b="1" dirty="0"/>
              <a:t>individual</a:t>
            </a:r>
            <a:r>
              <a:rPr lang="en-US" dirty="0"/>
              <a:t> in a household must earn to support his or herself and their family. The assumption is the sole provider is working full-time (2080 hours per year). 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D4A83E5-D224-E945-B9C3-353D4530E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487060"/>
              </p:ext>
            </p:extLst>
          </p:nvPr>
        </p:nvGraphicFramePr>
        <p:xfrm>
          <a:off x="2275633" y="3188128"/>
          <a:ext cx="8761412" cy="834390"/>
        </p:xfrm>
        <a:graphic>
          <a:graphicData uri="http://schemas.openxmlformats.org/drawingml/2006/table">
            <a:tbl>
              <a:tblPr/>
              <a:tblGrid>
                <a:gridCol w="2190353">
                  <a:extLst>
                    <a:ext uri="{9D8B030D-6E8A-4147-A177-3AD203B41FA5}">
                      <a16:colId xmlns:a16="http://schemas.microsoft.com/office/drawing/2014/main" val="745069163"/>
                    </a:ext>
                  </a:extLst>
                </a:gridCol>
                <a:gridCol w="2190353">
                  <a:extLst>
                    <a:ext uri="{9D8B030D-6E8A-4147-A177-3AD203B41FA5}">
                      <a16:colId xmlns:a16="http://schemas.microsoft.com/office/drawing/2014/main" val="2457922714"/>
                    </a:ext>
                  </a:extLst>
                </a:gridCol>
                <a:gridCol w="2190353">
                  <a:extLst>
                    <a:ext uri="{9D8B030D-6E8A-4147-A177-3AD203B41FA5}">
                      <a16:colId xmlns:a16="http://schemas.microsoft.com/office/drawing/2014/main" val="3232281349"/>
                    </a:ext>
                  </a:extLst>
                </a:gridCol>
                <a:gridCol w="2190353">
                  <a:extLst>
                    <a:ext uri="{9D8B030D-6E8A-4147-A177-3AD203B41FA5}">
                      <a16:colId xmlns:a16="http://schemas.microsoft.com/office/drawing/2014/main" val="16315913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br>
                        <a:rPr lang="en-US" b="1" dirty="0">
                          <a:effectLst/>
                        </a:rPr>
                      </a:br>
                      <a:r>
                        <a:rPr lang="en-US" b="1" dirty="0">
                          <a:effectLst/>
                        </a:rPr>
                        <a:t>0 Children</a:t>
                      </a:r>
                      <a:endParaRPr lang="en-US" dirty="0">
                        <a:effectLst/>
                      </a:endParaRPr>
                    </a:p>
                  </a:txBody>
                  <a:tcPr marL="114300" marR="114300" marT="142875" marB="142875" anchor="ctr">
                    <a:lnL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1 Child</a:t>
                      </a:r>
                      <a:endParaRPr lang="en-US" dirty="0">
                        <a:effectLst/>
                      </a:endParaRPr>
                    </a:p>
                  </a:txBody>
                  <a:tcPr marL="114300" marR="114300" marT="142875" marB="142875" anchor="ctr">
                    <a:lnL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2 Children</a:t>
                      </a:r>
                      <a:endParaRPr lang="en-US" dirty="0">
                        <a:effectLst/>
                      </a:endParaRPr>
                    </a:p>
                  </a:txBody>
                  <a:tcPr marL="114300" marR="114300" marT="142875" marB="142875" anchor="ctr">
                    <a:lnL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3 Children</a:t>
                      </a:r>
                      <a:endParaRPr lang="en-US" dirty="0">
                        <a:effectLst/>
                      </a:endParaRPr>
                    </a:p>
                  </a:txBody>
                  <a:tcPr marL="114300" marR="114300" marT="142875" marB="142875" anchor="ctr">
                    <a:lnL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08631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C618FB-BFFE-1B47-AF19-26791C02F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702148"/>
              </p:ext>
            </p:extLst>
          </p:nvPr>
        </p:nvGraphicFramePr>
        <p:xfrm>
          <a:off x="429590" y="4022518"/>
          <a:ext cx="10607455" cy="560070"/>
        </p:xfrm>
        <a:graphic>
          <a:graphicData uri="http://schemas.openxmlformats.org/drawingml/2006/table">
            <a:tbl>
              <a:tblPr/>
              <a:tblGrid>
                <a:gridCol w="1846471">
                  <a:extLst>
                    <a:ext uri="{9D8B030D-6E8A-4147-A177-3AD203B41FA5}">
                      <a16:colId xmlns:a16="http://schemas.microsoft.com/office/drawing/2014/main" val="1403585008"/>
                    </a:ext>
                  </a:extLst>
                </a:gridCol>
                <a:gridCol w="2176669">
                  <a:extLst>
                    <a:ext uri="{9D8B030D-6E8A-4147-A177-3AD203B41FA5}">
                      <a16:colId xmlns:a16="http://schemas.microsoft.com/office/drawing/2014/main" val="2154395084"/>
                    </a:ext>
                  </a:extLst>
                </a:gridCol>
                <a:gridCol w="2196548">
                  <a:extLst>
                    <a:ext uri="{9D8B030D-6E8A-4147-A177-3AD203B41FA5}">
                      <a16:colId xmlns:a16="http://schemas.microsoft.com/office/drawing/2014/main" val="3284053166"/>
                    </a:ext>
                  </a:extLst>
                </a:gridCol>
                <a:gridCol w="2196548">
                  <a:extLst>
                    <a:ext uri="{9D8B030D-6E8A-4147-A177-3AD203B41FA5}">
                      <a16:colId xmlns:a16="http://schemas.microsoft.com/office/drawing/2014/main" val="2326105094"/>
                    </a:ext>
                  </a:extLst>
                </a:gridCol>
                <a:gridCol w="2191219">
                  <a:extLst>
                    <a:ext uri="{9D8B030D-6E8A-4147-A177-3AD203B41FA5}">
                      <a16:colId xmlns:a16="http://schemas.microsoft.com/office/drawing/2014/main" val="1313145793"/>
                    </a:ext>
                  </a:extLst>
                </a:gridCol>
              </a:tblGrid>
              <a:tr h="513715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Living Wage</a:t>
                      </a:r>
                      <a:endParaRPr lang="en-US" sz="1800" dirty="0">
                        <a:effectLst/>
                      </a:endParaRPr>
                    </a:p>
                  </a:txBody>
                  <a:tcPr marL="114300" marR="114300" marT="142875" marB="142875" anchor="ctr">
                    <a:lnL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$14.82</a:t>
                      </a:r>
                    </a:p>
                  </a:txBody>
                  <a:tcPr marL="114300" marR="114300" marT="142875" marB="142875" anchor="ctr">
                    <a:lnL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$29.49</a:t>
                      </a:r>
                    </a:p>
                  </a:txBody>
                  <a:tcPr marL="114300" marR="114300" marT="142875" marB="142875" anchor="ctr">
                    <a:lnL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$36.20</a:t>
                      </a:r>
                    </a:p>
                  </a:txBody>
                  <a:tcPr marL="114300" marR="114300" marT="142875" marB="142875" anchor="ctr">
                    <a:lnL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$46.91</a:t>
                      </a:r>
                    </a:p>
                  </a:txBody>
                  <a:tcPr marL="114300" marR="114300" marT="142875" marB="142875" anchor="ctr">
                    <a:lnL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10444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077965-DDD1-494B-8168-2A4512853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798916"/>
              </p:ext>
            </p:extLst>
          </p:nvPr>
        </p:nvGraphicFramePr>
        <p:xfrm>
          <a:off x="149086" y="4600782"/>
          <a:ext cx="10887959" cy="577223"/>
        </p:xfrm>
        <a:graphic>
          <a:graphicData uri="http://schemas.openxmlformats.org/drawingml/2006/table">
            <a:tbl>
              <a:tblPr/>
              <a:tblGrid>
                <a:gridCol w="2126974">
                  <a:extLst>
                    <a:ext uri="{9D8B030D-6E8A-4147-A177-3AD203B41FA5}">
                      <a16:colId xmlns:a16="http://schemas.microsoft.com/office/drawing/2014/main" val="3674408503"/>
                    </a:ext>
                  </a:extLst>
                </a:gridCol>
                <a:gridCol w="2176669">
                  <a:extLst>
                    <a:ext uri="{9D8B030D-6E8A-4147-A177-3AD203B41FA5}">
                      <a16:colId xmlns:a16="http://schemas.microsoft.com/office/drawing/2014/main" val="56373775"/>
                    </a:ext>
                  </a:extLst>
                </a:gridCol>
                <a:gridCol w="2186609">
                  <a:extLst>
                    <a:ext uri="{9D8B030D-6E8A-4147-A177-3AD203B41FA5}">
                      <a16:colId xmlns:a16="http://schemas.microsoft.com/office/drawing/2014/main" val="1576736859"/>
                    </a:ext>
                  </a:extLst>
                </a:gridCol>
                <a:gridCol w="2206487">
                  <a:extLst>
                    <a:ext uri="{9D8B030D-6E8A-4147-A177-3AD203B41FA5}">
                      <a16:colId xmlns:a16="http://schemas.microsoft.com/office/drawing/2014/main" val="4019998376"/>
                    </a:ext>
                  </a:extLst>
                </a:gridCol>
                <a:gridCol w="2191220">
                  <a:extLst>
                    <a:ext uri="{9D8B030D-6E8A-4147-A177-3AD203B41FA5}">
                      <a16:colId xmlns:a16="http://schemas.microsoft.com/office/drawing/2014/main" val="2828924636"/>
                    </a:ext>
                  </a:extLst>
                </a:gridCol>
              </a:tblGrid>
              <a:tr h="577223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Minimum Wage</a:t>
                      </a:r>
                      <a:endParaRPr lang="en-US" sz="1800" dirty="0">
                        <a:effectLst/>
                      </a:endParaRPr>
                    </a:p>
                  </a:txBody>
                  <a:tcPr marL="114300" marR="114300" marT="142875" marB="142875" anchor="ctr">
                    <a:lnL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$12.00</a:t>
                      </a:r>
                    </a:p>
                  </a:txBody>
                  <a:tcPr marL="114300" marR="114300" marT="142875" marB="142875" anchor="ctr">
                    <a:lnL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$12.00</a:t>
                      </a:r>
                    </a:p>
                  </a:txBody>
                  <a:tcPr marL="114300" marR="114300" marT="142875" marB="142875" anchor="ctr">
                    <a:lnL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$12.00</a:t>
                      </a:r>
                    </a:p>
                  </a:txBody>
                  <a:tcPr marL="114300" marR="114300" marT="142875" marB="142875" anchor="ctr">
                    <a:lnL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$12.00</a:t>
                      </a:r>
                    </a:p>
                  </a:txBody>
                  <a:tcPr marL="114300" marR="114300" marT="142875" marB="142875" anchor="ctr">
                    <a:lnL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BD1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931147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ED6CBAA-3A12-BE40-A065-891759158C1B}"/>
              </a:ext>
            </a:extLst>
          </p:cNvPr>
          <p:cNvSpPr/>
          <p:nvPr/>
        </p:nvSpPr>
        <p:spPr>
          <a:xfrm>
            <a:off x="149086" y="5327375"/>
            <a:ext cx="110125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One Time Classified Rate Adjustment commensurate with current hourly rate.  Total Including Benefits: $36,267.38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909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COMMITMENT TO PROVIDING AFFORDABLE EMPLOYEE HEALTH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77978"/>
            <a:ext cx="8825659" cy="458002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Maintain Employee Only Coverage for HDHP Health Plans, Dental and Vision Insurance at Current Rates</a:t>
            </a:r>
          </a:p>
          <a:p>
            <a:r>
              <a:rPr lang="en-US" dirty="0"/>
              <a:t>Absorb $40,000 Cost Increase in M&amp;O Budget (Projected, at minimum, 5% Increase)</a:t>
            </a:r>
          </a:p>
          <a:p>
            <a:pPr lvl="1"/>
            <a:r>
              <a:rPr lang="en-US" dirty="0"/>
              <a:t>No cost for premiums for Employee Only HDHP plans</a:t>
            </a:r>
          </a:p>
          <a:p>
            <a:pPr lvl="1"/>
            <a:r>
              <a:rPr lang="en-US" dirty="0"/>
              <a:t>Continue current Health Savings Account contribution rates</a:t>
            </a:r>
          </a:p>
          <a:p>
            <a:pPr lvl="2"/>
            <a:r>
              <a:rPr lang="en-US" dirty="0"/>
              <a:t>Continue Opportunities for Wellness Incentive Payments</a:t>
            </a:r>
          </a:p>
          <a:p>
            <a:pPr lvl="1"/>
            <a:r>
              <a:rPr lang="en-US" dirty="0"/>
              <a:t>Adjust costs for Core and Co-Pay Plans based on increase</a:t>
            </a:r>
          </a:p>
          <a:p>
            <a:pPr lvl="2"/>
            <a:r>
              <a:rPr lang="en-US" dirty="0"/>
              <a:t>Adjust dependent coverage based on increase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92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Summary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875768"/>
              </p:ext>
            </p:extLst>
          </p:nvPr>
        </p:nvGraphicFramePr>
        <p:xfrm>
          <a:off x="558098" y="2286000"/>
          <a:ext cx="11075804" cy="3954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8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6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669">
                <a:tc>
                  <a:txBody>
                    <a:bodyPr/>
                    <a:lstStyle/>
                    <a:p>
                      <a:r>
                        <a:rPr lang="en-US" sz="14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Addition/Savings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84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Projected Loss of ADM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$172,000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461279"/>
                  </a:ext>
                </a:extLst>
              </a:tr>
              <a:tr h="355849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2  Raise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$188,311.70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849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Maintain 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$0 ($40,000 from Insurance Refunds)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849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Classified Salary Schedule Adjustments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$36,267.38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112319"/>
                  </a:ext>
                </a:extLst>
              </a:tr>
              <a:tr h="355849">
                <a:tc>
                  <a:txBody>
                    <a:bodyPr/>
                    <a:lstStyle/>
                    <a:p>
                      <a:endParaRPr lang="en-US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$396,579.08 – Total Addition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51927"/>
                  </a:ext>
                </a:extLst>
              </a:tr>
              <a:tr h="355849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Reallocate a portion of Facility Personnel Costs to 515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&lt;$200,000&gt;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849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Reallocate Club and Athletic Costs to Tax 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&lt;$150,000&gt;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180307"/>
                  </a:ext>
                </a:extLst>
              </a:tr>
              <a:tr h="355849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Technology Savings (Chromebooks from ECF)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&lt;$  47,000&gt;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863527"/>
                  </a:ext>
                </a:extLst>
              </a:tr>
              <a:tr h="35584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effectLst/>
                        </a:rPr>
                        <a:t>Net Savings: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$397,000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849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effectLst/>
                        </a:rPr>
                        <a:t>Budget Surplus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$420.92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E3CA7FE-6C07-4C42-B441-86E4066CDEFF}"/>
              </a:ext>
            </a:extLst>
          </p:cNvPr>
          <p:cNvSpPr txBox="1"/>
          <p:nvPr/>
        </p:nvSpPr>
        <p:spPr>
          <a:xfrm>
            <a:off x="1406611" y="6240159"/>
            <a:ext cx="9378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Continue to set aside 3% carryover</a:t>
            </a:r>
          </a:p>
        </p:txBody>
      </p:sp>
    </p:spTree>
    <p:extLst>
      <p:ext uri="{BB962C8B-B14F-4D97-AF65-F5344CB8AC3E}">
        <p14:creationId xmlns:p14="http://schemas.microsoft.com/office/powerpoint/2010/main" val="2778417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FOR 2022-2023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94547"/>
            <a:ext cx="8825659" cy="4034589"/>
          </a:xfrm>
        </p:spPr>
        <p:txBody>
          <a:bodyPr>
            <a:normAutofit/>
          </a:bodyPr>
          <a:lstStyle/>
          <a:p>
            <a:r>
              <a:rPr lang="en-US" dirty="0"/>
              <a:t>Maintains current academic programs and </a:t>
            </a:r>
            <a:r>
              <a:rPr lang="en-US" b="1" dirty="0"/>
              <a:t>adds</a:t>
            </a:r>
            <a:r>
              <a:rPr lang="en-US" dirty="0"/>
              <a:t> the potential for academic enhancements such as a K-12 coding class.</a:t>
            </a:r>
          </a:p>
          <a:p>
            <a:r>
              <a:rPr lang="en-US" dirty="0"/>
              <a:t>Increase pay: equivalent of 2 steps for All Staff Members</a:t>
            </a:r>
          </a:p>
          <a:p>
            <a:r>
              <a:rPr lang="en-US" dirty="0"/>
              <a:t>One time adjustment for classified staff</a:t>
            </a:r>
          </a:p>
          <a:p>
            <a:r>
              <a:rPr lang="en-US" dirty="0"/>
              <a:t>Maintains Benefits Costs for HDHP Employee Coverage</a:t>
            </a:r>
          </a:p>
          <a:p>
            <a:pPr lvl="1"/>
            <a:r>
              <a:rPr lang="en-US" dirty="0"/>
              <a:t>Continues to make us competitive for retention and recruitment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910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1408</TotalTime>
  <Words>612</Words>
  <Application>Microsoft Macintosh PowerPoint</Application>
  <PresentationFormat>Widescreen</PresentationFormat>
  <Paragraphs>106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Ion Boardroom</vt:lpstr>
      <vt:lpstr> FY22: Highlights </vt:lpstr>
      <vt:lpstr> FY22: Highlights </vt:lpstr>
      <vt:lpstr>2022-2023 BUDGET PLANNING</vt:lpstr>
      <vt:lpstr>COMMITMENT TO INCREASING PAY</vt:lpstr>
      <vt:lpstr>Living Wage Calculation for  Yavapai County, Arizona</vt:lpstr>
      <vt:lpstr>COMMITMENT TO PROVIDING AFFORDABLE EMPLOYEE HEALTH INSURANCE</vt:lpstr>
      <vt:lpstr>Financial Summary</vt:lpstr>
      <vt:lpstr>SUMMARY FOR 2022-2023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2020-2021 BUDGET PLANNING</dc:title>
  <dc:creator>Lynn</dc:creator>
  <cp:lastModifiedBy>Anastasia Saravo</cp:lastModifiedBy>
  <cp:revision>65</cp:revision>
  <cp:lastPrinted>2022-01-21T21:48:03Z</cp:lastPrinted>
  <dcterms:created xsi:type="dcterms:W3CDTF">2019-12-18T20:16:20Z</dcterms:created>
  <dcterms:modified xsi:type="dcterms:W3CDTF">2022-01-25T18:25:34Z</dcterms:modified>
</cp:coreProperties>
</file>