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2" r:id="rId2"/>
    <p:sldId id="257" r:id="rId3"/>
    <p:sldId id="280" r:id="rId4"/>
    <p:sldId id="281" r:id="rId5"/>
    <p:sldId id="282" r:id="rId6"/>
    <p:sldId id="283" r:id="rId7"/>
    <p:sldId id="285" r:id="rId8"/>
    <p:sldId id="286" r:id="rId9"/>
    <p:sldId id="28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ShawBurton" initials="H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06" autoAdjust="0"/>
  </p:normalViewPr>
  <p:slideViewPr>
    <p:cSldViewPr snapToGrid="0">
      <p:cViewPr varScale="1">
        <p:scale>
          <a:sx n="96" d="100"/>
          <a:sy n="96" d="100"/>
        </p:scale>
        <p:origin x="-104" y="-544"/>
      </p:cViewPr>
      <p:guideLst>
        <p:guide orient="horz" pos="2160"/>
        <p:guide pos="384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6/1/20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6/1/20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6/1/20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6/1/20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6/1/20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6/1/20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6/1/20</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6/1/20</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6/1/20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6/1/20</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loseup of Granny Smith apple and tape measure"/>
          <p:cNvPicPr>
            <a:picLocks noGrp="1" noChangeAspect="1"/>
          </p:cNvPicPr>
          <p:nvPr>
            <p:ph type="pic" idx="11"/>
          </p:nvPr>
        </p:nvPicPr>
        <p:blipFill rotWithShape="1">
          <a:blip r:embed="rId2" cstate="print">
            <a:extLst>
              <a:ext uri="{28A0092B-C50C-407E-A947-70E740481C1C}">
                <a14:useLocalDpi xmlns:a14="http://schemas.microsoft.com/office/drawing/2010/main" val="0"/>
              </a:ext>
            </a:extLst>
          </a:blip>
          <a:srcRect t="19" b="19"/>
          <a:stretch/>
        </p:blipFill>
        <p:spPr>
          <a:xfrm>
            <a:off x="4084320" y="-13252"/>
            <a:ext cx="4023360" cy="4745736"/>
          </a:xfrm>
        </p:spPr>
      </p:pic>
      <p:pic>
        <p:nvPicPr>
          <p:cNvPr id="5" name="Picture 4" descr="A stop sign&#10;&#10;Description automatically generated">
            <a:extLst>
              <a:ext uri="{FF2B5EF4-FFF2-40B4-BE49-F238E27FC236}">
                <a16:creationId xmlns:a16="http://schemas.microsoft.com/office/drawing/2014/main" xmlns="" id="{68C91D9F-ACC7-4EDB-B170-7F4847796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4"/>
            <a:ext cx="12252959" cy="6844745"/>
          </a:xfrm>
          <a:prstGeom prst="rect">
            <a:avLst/>
          </a:prstGeom>
        </p:spPr>
      </p:pic>
      <p:sp>
        <p:nvSpPr>
          <p:cNvPr id="10" name="Picture Placeholder 9">
            <a:extLst>
              <a:ext uri="{FF2B5EF4-FFF2-40B4-BE49-F238E27FC236}">
                <a16:creationId xmlns:a16="http://schemas.microsoft.com/office/drawing/2014/main" xmlns="" id="{39FE78F8-D916-4331-9A49-A658F11BE4F1}"/>
              </a:ext>
            </a:extLst>
          </p:cNvPr>
          <p:cNvSpPr>
            <a:spLocks noGrp="1"/>
          </p:cNvSpPr>
          <p:nvPr>
            <p:ph type="pic" idx="12"/>
          </p:nvPr>
        </p:nvSpPr>
        <p:spPr>
          <a:xfrm>
            <a:off x="8168640" y="0"/>
            <a:ext cx="4023360" cy="6844745"/>
          </a:xfrm>
        </p:spPr>
      </p:sp>
      <p:sp>
        <p:nvSpPr>
          <p:cNvPr id="12" name="Picture Placeholder 11">
            <a:extLst>
              <a:ext uri="{FF2B5EF4-FFF2-40B4-BE49-F238E27FC236}">
                <a16:creationId xmlns:a16="http://schemas.microsoft.com/office/drawing/2014/main" xmlns="" id="{238D5CF4-0909-4506-B290-16442AE1D188}"/>
              </a:ext>
            </a:extLst>
          </p:cNvPr>
          <p:cNvSpPr>
            <a:spLocks noGrp="1"/>
          </p:cNvSpPr>
          <p:nvPr>
            <p:ph type="pic" idx="10"/>
          </p:nvPr>
        </p:nvSpPr>
        <p:spPr/>
      </p:sp>
      <p:sp>
        <p:nvSpPr>
          <p:cNvPr id="17" name="Title 16">
            <a:extLst>
              <a:ext uri="{FF2B5EF4-FFF2-40B4-BE49-F238E27FC236}">
                <a16:creationId xmlns:a16="http://schemas.microsoft.com/office/drawing/2014/main" xmlns="" id="{E24F5D9A-0465-4302-94ED-C0B23CAB8414}"/>
              </a:ext>
            </a:extLst>
          </p:cNvPr>
          <p:cNvSpPr>
            <a:spLocks noGrp="1"/>
          </p:cNvSpPr>
          <p:nvPr>
            <p:ph type="ctrTitle"/>
          </p:nvPr>
        </p:nvSpPr>
        <p:spPr/>
        <p:txBody>
          <a:bodyPr>
            <a:normAutofit fontScale="90000"/>
          </a:bodyPr>
          <a:lstStyle/>
          <a:p>
            <a:r>
              <a:rPr lang="en-US" dirty="0">
                <a:solidFill>
                  <a:schemeClr val="accent4">
                    <a:lumMod val="60000"/>
                    <a:lumOff val="40000"/>
                  </a:schemeClr>
                </a:solidFill>
              </a:rPr>
              <a:t>																		</a:t>
            </a:r>
          </a:p>
        </p:txBody>
      </p:sp>
      <p:sp>
        <p:nvSpPr>
          <p:cNvPr id="19" name="Subtitle 18">
            <a:extLst>
              <a:ext uri="{FF2B5EF4-FFF2-40B4-BE49-F238E27FC236}">
                <a16:creationId xmlns:a16="http://schemas.microsoft.com/office/drawing/2014/main" xmlns="" id="{E0DD2E81-9806-476D-9F4A-2294BF2ADCD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0332" y="457200"/>
            <a:ext cx="8243668" cy="1143000"/>
          </a:xfrm>
        </p:spPr>
        <p:txBody>
          <a:bodyPr/>
          <a:lstStyle/>
          <a:p>
            <a:pPr algn="ctr"/>
            <a:r>
              <a:rPr lang="en-US" b="1" dirty="0">
                <a:solidFill>
                  <a:schemeClr val="accent4">
                    <a:lumMod val="60000"/>
                    <a:lumOff val="40000"/>
                  </a:schemeClr>
                </a:solidFill>
              </a:rPr>
              <a:t>Re-entry into athletic participation</a:t>
            </a:r>
            <a:br>
              <a:rPr lang="en-US" b="1" dirty="0">
                <a:solidFill>
                  <a:schemeClr val="accent4">
                    <a:lumMod val="60000"/>
                    <a:lumOff val="40000"/>
                  </a:schemeClr>
                </a:solidFill>
              </a:rPr>
            </a:br>
            <a:r>
              <a:rPr lang="en-US" b="1" dirty="0">
                <a:solidFill>
                  <a:schemeClr val="accent4">
                    <a:lumMod val="60000"/>
                    <a:lumOff val="40000"/>
                  </a:schemeClr>
                </a:solidFill>
              </a:rPr>
              <a:t>Sedona Red Rock High School</a:t>
            </a:r>
          </a:p>
        </p:txBody>
      </p:sp>
      <p:sp>
        <p:nvSpPr>
          <p:cNvPr id="3" name="Content Placeholder 2"/>
          <p:cNvSpPr>
            <a:spLocks noGrp="1"/>
          </p:cNvSpPr>
          <p:nvPr>
            <p:ph idx="4294967295"/>
          </p:nvPr>
        </p:nvSpPr>
        <p:spPr>
          <a:xfrm>
            <a:off x="900332" y="1714500"/>
            <a:ext cx="10452296" cy="4457700"/>
          </a:xfrm>
        </p:spPr>
        <p:txBody>
          <a:bodyPr/>
          <a:lstStyle/>
          <a:p>
            <a:r>
              <a:rPr lang="en-US" b="1" dirty="0"/>
              <a:t>Prior to participation each student-athlete must have on file the following:</a:t>
            </a:r>
          </a:p>
          <a:p>
            <a:pPr marL="45720" indent="0">
              <a:buNone/>
            </a:pPr>
            <a:r>
              <a:rPr lang="en-US" b="1" dirty="0"/>
              <a:t>    *Physical paperwork from 2019-20 or a new physical for 2020-2021</a:t>
            </a:r>
          </a:p>
          <a:p>
            <a:pPr marL="45720" indent="0">
              <a:buNone/>
            </a:pPr>
            <a:r>
              <a:rPr lang="en-US" b="1" dirty="0"/>
              <a:t>    *A Waiver, Risk and Assumption of Risk form signed by their parent or guardian</a:t>
            </a:r>
          </a:p>
          <a:p>
            <a:r>
              <a:rPr lang="en-US" b="1" dirty="0"/>
              <a:t>All coaches and student-athletes will be screened for symptoms of Covid-19</a:t>
            </a:r>
          </a:p>
          <a:p>
            <a:pPr lvl="1"/>
            <a:r>
              <a:rPr lang="en-US" b="1" dirty="0"/>
              <a:t>All participants will have their temperature taken</a:t>
            </a:r>
          </a:p>
          <a:p>
            <a:pPr lvl="1"/>
            <a:r>
              <a:rPr lang="en-US" b="1" dirty="0"/>
              <a:t>All participants will have their lung capacity checked using a pulse oximeter</a:t>
            </a:r>
          </a:p>
          <a:p>
            <a:pPr marL="45720" indent="0">
              <a:buNone/>
            </a:pPr>
            <a:r>
              <a:rPr lang="en-US" b="1" dirty="0"/>
              <a:t>    	*Those will be recorded each day </a:t>
            </a:r>
          </a:p>
          <a:p>
            <a:r>
              <a:rPr lang="en-US" b="1" dirty="0"/>
              <a:t>Participants with positive symptoms will not be allowed to participate or remain on campus</a:t>
            </a:r>
          </a:p>
          <a:p>
            <a:pPr>
              <a:buFont typeface="Arial" panose="020B0604020202020204" pitchFamily="34" charset="0"/>
              <a:buChar char="•"/>
            </a:pPr>
            <a:r>
              <a:rPr lang="en-US" b="1" dirty="0"/>
              <a:t>The Pre-Screening will continue during all three stages of re-entry</a:t>
            </a:r>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EFDC046-41F2-44B1-8003-D3353BBDBBB8}"/>
              </a:ext>
            </a:extLst>
          </p:cNvPr>
          <p:cNvSpPr txBox="1"/>
          <p:nvPr/>
        </p:nvSpPr>
        <p:spPr>
          <a:xfrm>
            <a:off x="1050878" y="989678"/>
            <a:ext cx="10358650" cy="5155642"/>
          </a:xfrm>
          <a:prstGeom prst="rect">
            <a:avLst/>
          </a:prstGeom>
          <a:noFill/>
        </p:spPr>
        <p:txBody>
          <a:bodyPr wrap="square" rtlCol="0">
            <a:spAutoFit/>
          </a:bodyPr>
          <a:lstStyle/>
          <a:p>
            <a:r>
              <a:rPr lang="en-US" b="1" dirty="0">
                <a:solidFill>
                  <a:schemeClr val="accent4">
                    <a:lumMod val="60000"/>
                    <a:lumOff val="40000"/>
                  </a:schemeClr>
                </a:solidFill>
              </a:rPr>
              <a:t>STAGE 1:		June 8-12</a:t>
            </a:r>
          </a:p>
          <a:p>
            <a:r>
              <a:rPr lang="en-US" b="1" dirty="0">
                <a:solidFill>
                  <a:schemeClr val="accent4">
                    <a:lumMod val="60000"/>
                    <a:lumOff val="40000"/>
                  </a:schemeClr>
                </a:solidFill>
              </a:rPr>
              <a:t>Limitations on Gatherings:</a:t>
            </a:r>
          </a:p>
          <a:p>
            <a:endParaRPr lang="en-US" dirty="0"/>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No gatherings of more than 10 students at one time under the direction of a coach.  Practices should only include players that intend to try out for that team the following school year. Volunteers will not be allowed to assist with practices.</a:t>
            </a:r>
          </a:p>
          <a:p>
            <a:pPr marL="971550" marR="0" indent="-285750">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Locker rooms will not be used.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Players should report to workouts in proper gear and immediately </a:t>
            </a:r>
          </a:p>
          <a:p>
            <a:pPr marR="0" lvl="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      return home to shower at the end of each workout.    </a:t>
            </a:r>
          </a:p>
          <a:p>
            <a:pPr marR="0" lvl="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Workouts should be conducted in “pods or groups” of students with the same student-athletes each</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workout.  This allows for </a:t>
            </a:r>
            <a:r>
              <a:rPr lang="en-US"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CONTACT TRACKING </a:t>
            </a:r>
            <a:r>
              <a:rPr lang="en-US" b="1" dirty="0">
                <a:latin typeface="Calibri" panose="020F0502020204030204" pitchFamily="34" charset="0"/>
                <a:ea typeface="Calibri" panose="020F0502020204030204" pitchFamily="34" charset="0"/>
                <a:cs typeface="Times New Roman" panose="02020603050405020304" pitchFamily="18" charset="0"/>
              </a:rPr>
              <a:t>should someone develop symptoms of COVID-19.</a:t>
            </a:r>
          </a:p>
          <a:p>
            <a:pPr marR="0" lvl="0">
              <a:lnSpc>
                <a:spcPct val="107000"/>
              </a:lnSpc>
              <a:spcBef>
                <a:spcPts val="0"/>
              </a:spcBef>
              <a:spcAft>
                <a:spcPts val="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There must be a minimum of six feet between all individuals at all times.  If this is not possible indoors, then the maximum number of individuals in the room must be decreased until proper social distancing can occur.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09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7613BE3-4F5B-4B5D-9494-57615D0D6375}"/>
              </a:ext>
            </a:extLst>
          </p:cNvPr>
          <p:cNvSpPr txBox="1"/>
          <p:nvPr/>
        </p:nvSpPr>
        <p:spPr>
          <a:xfrm>
            <a:off x="968991" y="1023583"/>
            <a:ext cx="9758149" cy="5219955"/>
          </a:xfrm>
          <a:prstGeom prst="rect">
            <a:avLst/>
          </a:prstGeom>
          <a:noFill/>
        </p:spPr>
        <p:txBody>
          <a:bodyPr wrap="square" rtlCol="0">
            <a:spAutoFit/>
          </a:bodyPr>
          <a:lstStyle/>
          <a:p>
            <a:pPr>
              <a:lnSpc>
                <a:spcPct val="107000"/>
              </a:lnSpc>
              <a:spcAft>
                <a:spcPts val="800"/>
              </a:spcAft>
            </a:pPr>
            <a:r>
              <a:rPr lang="en-US"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Facilities Cleaning throughout all stages:</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Adequate cleaning schedules should be created and implemented for all athletic facilities to mitigate any communicable diseases.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Prior to an individual or groups of individuals entering a facility, hard surfaces within that facility should be wiped down and sanitized (chairs, furniture in meeting rooms, locker rooms, weight room equipment, bathrooms, athletic training room tables, etc.).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Individuals should wash their hands for a minimum of 20 seconds with warm water and soap before touching any surfaces or participating in workouts.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Hand sanitizer should be plentiful and available to individuals as they transfer from place to place.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Weight equipment should be wiped down thoroughly before and after an individual’s use of equipment.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Appropriate clothing/shoes must be worn in the weight room at all times to minimize sweat from transmitting onto equipment/surfaces.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Any equipment such as weight benches, athletic pads, etc. having holes with exposed foam should be covered.  </a:t>
            </a:r>
          </a:p>
          <a:p>
            <a:pPr marL="285750" marR="0" lvl="0" indent="-285750">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Students must be encouraged to shower and wash their workout clothing immediately upon returning home. </a:t>
            </a:r>
          </a:p>
        </p:txBody>
      </p:sp>
    </p:spTree>
    <p:extLst>
      <p:ext uri="{BB962C8B-B14F-4D97-AF65-F5344CB8AC3E}">
        <p14:creationId xmlns:p14="http://schemas.microsoft.com/office/powerpoint/2010/main" val="43177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AF454B-92F6-438B-BD8B-9008F7D65169}"/>
              </a:ext>
            </a:extLst>
          </p:cNvPr>
          <p:cNvSpPr txBox="1"/>
          <p:nvPr/>
        </p:nvSpPr>
        <p:spPr>
          <a:xfrm>
            <a:off x="928049" y="777922"/>
            <a:ext cx="9949217" cy="5333961"/>
          </a:xfrm>
          <a:prstGeom prst="rect">
            <a:avLst/>
          </a:prstGeom>
          <a:noFill/>
        </p:spPr>
        <p:txBody>
          <a:bodyPr wrap="square" rtlCol="0">
            <a:spAutoFit/>
          </a:bodyPr>
          <a:lstStyle/>
          <a:p>
            <a:pPr>
              <a:lnSpc>
                <a:spcPct val="107000"/>
              </a:lnSpc>
              <a:spcAft>
                <a:spcPts val="800"/>
              </a:spcAft>
            </a:pPr>
            <a:r>
              <a:rPr lang="en-US"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Physical Activity and Athletic Equipment: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Students should wear their own appropriate workout clothing (do not share clothing) individual clothing/towels should be washed and cleaned after every workout.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All athletic equipment, including balls, should be cleaned after each use and prior to the next workout.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Individual drills requiring the use of athletic equipment are permissible, but the equipment should be cleaned prior to use by the next individual.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Resistance training should be emphasized as body weight, sub-maximal lifts and use of resistance bands.  </a:t>
            </a:r>
          </a:p>
          <a:p>
            <a:pPr marL="285750" marR="0" lvl="0" indent="-285750">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Free weight exercises that require a spotter cannot be conducted while honoring social distancing norms. Safety measures in all forms must be strictly enforced in the weight room.   </a:t>
            </a:r>
          </a:p>
          <a:p>
            <a:pPr marL="285750" marR="0" lvl="0" indent="-285750">
              <a:lnSpc>
                <a:spcPct val="107000"/>
              </a:lnSpc>
              <a:spcBef>
                <a:spcPts val="0"/>
              </a:spcBef>
              <a:spcAft>
                <a:spcPts val="800"/>
              </a:spcAft>
              <a:buFont typeface="Arial" panose="020B0604020202020204" pitchFamily="34" charset="0"/>
              <a:buChar cha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Hydration:</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All students shall bring their own water bottle. Water bottles must not be shared.</a:t>
            </a:r>
          </a:p>
          <a:p>
            <a:pPr marL="285750" indent="-285750">
              <a:lnSpc>
                <a:spcPct val="107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Hydration stations (water cows, water trough, water fountains, etc.) should not be utilized.  </a:t>
            </a:r>
          </a:p>
          <a:p>
            <a:pPr marR="0" lvl="0">
              <a:lnSpc>
                <a:spcPct val="107000"/>
              </a:lnSpc>
              <a:spcBef>
                <a:spcPts val="0"/>
              </a:spcBef>
              <a:spcAft>
                <a:spcPts val="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54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699C4A5-4259-4A8E-9A07-5FFB4083CDAA}"/>
              </a:ext>
            </a:extLst>
          </p:cNvPr>
          <p:cNvSpPr txBox="1"/>
          <p:nvPr/>
        </p:nvSpPr>
        <p:spPr>
          <a:xfrm>
            <a:off x="1009935" y="696037"/>
            <a:ext cx="10768084" cy="4729821"/>
          </a:xfrm>
          <a:prstGeom prst="rect">
            <a:avLst/>
          </a:prstGeom>
          <a:noFill/>
        </p:spPr>
        <p:txBody>
          <a:bodyPr wrap="square" rtlCol="0">
            <a:spAutoFit/>
          </a:bodyPr>
          <a:lstStyle/>
          <a:p>
            <a:pPr>
              <a:lnSpc>
                <a:spcPct val="107000"/>
              </a:lnSpc>
              <a:spcAft>
                <a:spcPts val="800"/>
              </a:spcAft>
            </a:pPr>
            <a:r>
              <a:rPr lang="en-US"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Stage 2:		 June 15-27</a:t>
            </a:r>
          </a:p>
          <a:p>
            <a:pPr>
              <a:lnSpc>
                <a:spcPct val="107000"/>
              </a:lnSpc>
              <a:spcAft>
                <a:spcPts val="800"/>
              </a:spcAft>
            </a:pPr>
            <a:r>
              <a:rPr lang="en-US"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Limitations on Gatherings: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No gathering of more than 10 students at a time inside. Up to 50 individuals may gather outdoors for workouts.  </a:t>
            </a:r>
          </a:p>
          <a:p>
            <a:pPr marR="0" lvl="0">
              <a:lnSpc>
                <a:spcPct val="107000"/>
              </a:lnSpc>
              <a:spcBef>
                <a:spcPts val="0"/>
              </a:spcBef>
              <a:spcAft>
                <a:spcPts val="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Locker rooms should not be used. </a:t>
            </a:r>
          </a:p>
          <a:p>
            <a:pPr marR="0" lvl="0">
              <a:lnSpc>
                <a:spcPct val="107000"/>
              </a:lnSpc>
              <a:spcBef>
                <a:spcPts val="0"/>
              </a:spcBef>
              <a:spcAft>
                <a:spcPts val="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Workouts should be conducted in “pods” of students with the same 5-10 students always working out together. Smaller pods can be utilized for weight training. This ensures more limited exposure if someone develops an infection. </a:t>
            </a:r>
          </a:p>
          <a:p>
            <a:pPr marR="0" lvl="0">
              <a:lnSpc>
                <a:spcPct val="107000"/>
              </a:lnSpc>
              <a:spcBef>
                <a:spcPts val="0"/>
              </a:spcBef>
              <a:spcAft>
                <a:spcPts val="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There must be a minimum distance of six feet between each individual at all times. If this is not possible indoors, then the maximum number of individuals in the room must be decreased until proper social distancing can occur. Appropriate social distancing will need to be maintained on sidelines and benches during practices. Consider using tape or paint as guide for students and coaches. </a:t>
            </a:r>
          </a:p>
        </p:txBody>
      </p:sp>
    </p:spTree>
    <p:extLst>
      <p:ext uri="{BB962C8B-B14F-4D97-AF65-F5344CB8AC3E}">
        <p14:creationId xmlns:p14="http://schemas.microsoft.com/office/powerpoint/2010/main" val="317806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E3FE898-6616-484E-B692-C60431E99338}"/>
              </a:ext>
            </a:extLst>
          </p:cNvPr>
          <p:cNvSpPr txBox="1"/>
          <p:nvPr/>
        </p:nvSpPr>
        <p:spPr>
          <a:xfrm>
            <a:off x="1139483" y="829994"/>
            <a:ext cx="10325686" cy="4832413"/>
          </a:xfrm>
          <a:prstGeom prst="rect">
            <a:avLst/>
          </a:prstGeom>
          <a:noFill/>
        </p:spPr>
        <p:txBody>
          <a:bodyPr wrap="square" rtlCol="0">
            <a:spAutoFit/>
          </a:bodyPr>
          <a:lstStyle/>
          <a:p>
            <a:pPr>
              <a:lnSpc>
                <a:spcPct val="107000"/>
              </a:lnSpc>
              <a:spcAft>
                <a:spcPts val="800"/>
              </a:spcAft>
            </a:pPr>
            <a:r>
              <a:rPr lang="en-US"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Physical Activity and Athletic Equipment: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Lower risk sports practices and competitions may resume (see Potential Infection Risk by Sport below).</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Modified practices may begin for Moderate risk sports.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There should be no shared athletic towels, clothing or shoes between students.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Students should wear their own appropriate workout clothing (do not share clothing), and individual clothing/towels should be washed and cleaned after every workout. All athletic equipment, including balls, should be cleaned intermittently during practices and all contests.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Hand sanitizer should be plentiful at all contests and practices.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Athletic equipment such as bats, batting helmets and catchers gear should be cleaned between each use.</a:t>
            </a:r>
          </a:p>
          <a:p>
            <a:pPr marL="285750" marR="0" lvl="0" indent="-285750">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Maximum lifts should be limited and power cages should be used for squats and bench presses. Spotters should stand at each end of the bar. </a:t>
            </a:r>
            <a:endParaRPr lang="en-US"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Hydration:  </a:t>
            </a:r>
          </a:p>
          <a:p>
            <a:pPr marL="342900" marR="0" lvl="0" indent="-3429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All students shall bring their own water bottle. Water bottles must not be shared.  </a:t>
            </a:r>
          </a:p>
          <a:p>
            <a:pPr marL="342900" marR="0" lvl="0" indent="-34290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Hydration stations (water cows, water trough, water fountains, etc.) should not be utilized.  </a:t>
            </a:r>
          </a:p>
        </p:txBody>
      </p:sp>
    </p:spTree>
    <p:extLst>
      <p:ext uri="{BB962C8B-B14F-4D97-AF65-F5344CB8AC3E}">
        <p14:creationId xmlns:p14="http://schemas.microsoft.com/office/powerpoint/2010/main" val="22428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8D45FC9-266D-4C10-8742-ACD92AD52F7C}"/>
              </a:ext>
            </a:extLst>
          </p:cNvPr>
          <p:cNvSpPr txBox="1"/>
          <p:nvPr/>
        </p:nvSpPr>
        <p:spPr>
          <a:xfrm>
            <a:off x="815925" y="717452"/>
            <a:ext cx="10944665" cy="5926687"/>
          </a:xfrm>
          <a:prstGeom prst="rect">
            <a:avLst/>
          </a:prstGeom>
          <a:noFill/>
        </p:spPr>
        <p:txBody>
          <a:bodyPr wrap="square" rtlCol="0">
            <a:spAutoFit/>
          </a:bodyPr>
          <a:lstStyle/>
          <a:p>
            <a:pPr>
              <a:lnSpc>
                <a:spcPct val="107000"/>
              </a:lnSpc>
              <a:spcAft>
                <a:spcPts val="800"/>
              </a:spcAft>
            </a:pPr>
            <a:r>
              <a:rPr lang="en-US"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STAGE 3:  	June29-August 3</a:t>
            </a:r>
          </a:p>
          <a:p>
            <a:pPr>
              <a:lnSpc>
                <a:spcPct val="107000"/>
              </a:lnSpc>
              <a:spcAft>
                <a:spcPts val="800"/>
              </a:spcAft>
            </a:pPr>
            <a:r>
              <a:rPr lang="en-US"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Limitations on Gatherings:  </a:t>
            </a:r>
          </a:p>
          <a:p>
            <a:pPr marL="285750" marR="0" lvl="0" indent="-285750">
              <a:lnSpc>
                <a:spcPct val="107000"/>
              </a:lnSpc>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Gathering sizes of up to 50 individuals, indoors or outdoors (no spectators).  </a:t>
            </a:r>
          </a:p>
          <a:p>
            <a:pPr marL="285750" marR="0" lvl="0" indent="-285750">
              <a:lnSpc>
                <a:spcPct val="107000"/>
              </a:lnSpc>
              <a:spcBef>
                <a:spcPts val="0"/>
              </a:spcBef>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When not directly participating in practices or contests, care should be taken to maintain a minimum distance of 3 to 6 feet between each individual. Consider using tape or paint as a guide for students and coaches. </a:t>
            </a:r>
          </a:p>
          <a:p>
            <a:pPr lvl="0">
              <a:lnSpc>
                <a:spcPct val="107000"/>
              </a:lnSpc>
              <a:spcAft>
                <a:spcPts val="800"/>
              </a:spcAft>
            </a:pPr>
            <a:r>
              <a:rPr lang="en-US" b="1" dirty="0">
                <a:solidFill>
                  <a:srgbClr val="9D22E2">
                    <a:lumMod val="60000"/>
                    <a:lumOff val="40000"/>
                  </a:srgbClr>
                </a:solidFill>
                <a:latin typeface="Calibri" panose="020F0502020204030204" pitchFamily="34" charset="0"/>
                <a:ea typeface="Calibri" panose="020F0502020204030204" pitchFamily="34" charset="0"/>
                <a:cs typeface="Times New Roman" panose="02020603050405020304" pitchFamily="18" charset="0"/>
              </a:rPr>
              <a:t>Physical Activity and Athletic Equipment:</a:t>
            </a:r>
          </a:p>
          <a:p>
            <a:pPr marL="285750" lvl="0" indent="-285750">
              <a:lnSpc>
                <a:spcPct val="107000"/>
              </a:lnSpc>
              <a:buFont typeface="Arial" panose="020B0604020202020204" pitchFamily="34" charset="0"/>
              <a:buChar char="•"/>
            </a:pPr>
            <a:r>
              <a:rPr lang="en-US"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Moderate risk sports practices and competitions may begin. </a:t>
            </a:r>
          </a:p>
          <a:p>
            <a:pPr marL="285750" lvl="0" indent="-285750">
              <a:lnSpc>
                <a:spcPct val="107000"/>
              </a:lnSpc>
              <a:buFont typeface="Arial" panose="020B0604020202020204" pitchFamily="34" charset="0"/>
              <a:buChar char="•"/>
            </a:pPr>
            <a:r>
              <a:rPr lang="en-US"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There should be no shared athletic towels, clothing or shoes between students.  </a:t>
            </a:r>
          </a:p>
          <a:p>
            <a:pPr marL="285750" lvl="0" indent="-285750">
              <a:lnSpc>
                <a:spcPct val="107000"/>
              </a:lnSpc>
              <a:buFont typeface="Arial" panose="020B0604020202020204" pitchFamily="34" charset="0"/>
              <a:buChar char="•"/>
            </a:pPr>
            <a:r>
              <a:rPr lang="en-US"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Students should wear their own appropriate workout clothing (do not share clothing), and individual clothing/towels should be washed and cleaned after every workout. </a:t>
            </a:r>
          </a:p>
          <a:p>
            <a:pPr marL="285750" lvl="0" indent="-285750">
              <a:lnSpc>
                <a:spcPct val="107000"/>
              </a:lnSpc>
              <a:buFont typeface="Arial" panose="020B0604020202020204" pitchFamily="34" charset="0"/>
              <a:buChar char="•"/>
            </a:pPr>
            <a:r>
              <a:rPr lang="en-US"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Hand sanitizer should be plentiful at all contests and practices. </a:t>
            </a:r>
          </a:p>
          <a:p>
            <a:pPr marL="285750" lvl="0" indent="-285750">
              <a:lnSpc>
                <a:spcPct val="107000"/>
              </a:lnSpc>
              <a:buFont typeface="Arial" panose="020B0604020202020204" pitchFamily="34" charset="0"/>
              <a:buChar char="•"/>
            </a:pPr>
            <a:r>
              <a:rPr lang="en-US"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Athletic equipment such as bats, batting helmets and catchers gear should be cleaned between each use.</a:t>
            </a:r>
          </a:p>
          <a:p>
            <a:pPr marL="285750" lvl="0" indent="-285750">
              <a:lnSpc>
                <a:spcPct val="107000"/>
              </a:lnSpc>
              <a:buFont typeface="Arial" panose="020B0604020202020204" pitchFamily="34" charset="0"/>
              <a:buChar char="•"/>
            </a:pPr>
            <a:r>
              <a:rPr lang="en-US"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Maximum lifts should be limited and power cages should be used for squats and bench presses. Spotters should stand at each end of the bar. </a:t>
            </a:r>
          </a:p>
          <a:p>
            <a:pPr lvl="0">
              <a:lnSpc>
                <a:spcPct val="107000"/>
              </a:lnSpc>
              <a:spcAft>
                <a:spcPts val="800"/>
              </a:spcAft>
            </a:pPr>
            <a:r>
              <a:rPr lang="en-US" b="1" dirty="0">
                <a:solidFill>
                  <a:srgbClr val="9D22E2">
                    <a:lumMod val="60000"/>
                    <a:lumOff val="40000"/>
                  </a:srgbClr>
                </a:solidFill>
                <a:latin typeface="Calibri" panose="020F0502020204030204" pitchFamily="34" charset="0"/>
                <a:ea typeface="Calibri" panose="020F0502020204030204" pitchFamily="34" charset="0"/>
                <a:cs typeface="Times New Roman" panose="02020603050405020304" pitchFamily="18" charset="0"/>
              </a:rPr>
              <a:t>Hydration:  </a:t>
            </a:r>
          </a:p>
          <a:p>
            <a:pPr marL="342900" lvl="0" indent="-342900">
              <a:lnSpc>
                <a:spcPct val="107000"/>
              </a:lnSpc>
              <a:buFont typeface="+mj-lt"/>
              <a:buAutoNum type="alphaLcPeriod"/>
            </a:pPr>
            <a:r>
              <a:rPr lang="en-US"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All students shall bring their own water bottle. Water bottles must not be shared.  </a:t>
            </a:r>
          </a:p>
          <a:p>
            <a:pPr marL="342900" lvl="0" indent="-342900">
              <a:lnSpc>
                <a:spcPct val="107000"/>
              </a:lnSpc>
              <a:spcAft>
                <a:spcPts val="800"/>
              </a:spcAft>
              <a:buFont typeface="+mj-lt"/>
              <a:buAutoNum type="alphaLcPeriod"/>
            </a:pPr>
            <a:r>
              <a:rPr lang="en-US"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Hydration stations (water cows, water trough, water fountains, etc.) may be utilized but must be cleaned after every practice/contest.</a:t>
            </a:r>
            <a:r>
              <a:rPr lang="en-US" b="1"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23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DDC6546-B397-4483-912A-C37FEB4C4841}"/>
              </a:ext>
            </a:extLst>
          </p:cNvPr>
          <p:cNvSpPr txBox="1"/>
          <p:nvPr/>
        </p:nvSpPr>
        <p:spPr>
          <a:xfrm>
            <a:off x="1055077" y="956603"/>
            <a:ext cx="10396025" cy="36933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xmlns="" id="{1DD0600A-BD0C-4D94-8180-8B4BB19A43FB}"/>
              </a:ext>
            </a:extLst>
          </p:cNvPr>
          <p:cNvSpPr txBox="1"/>
          <p:nvPr/>
        </p:nvSpPr>
        <p:spPr>
          <a:xfrm>
            <a:off x="1055077" y="745588"/>
            <a:ext cx="10297551" cy="4203267"/>
          </a:xfrm>
          <a:prstGeom prst="rect">
            <a:avLst/>
          </a:prstGeom>
          <a:noFill/>
        </p:spPr>
        <p:txBody>
          <a:bodyPr wrap="square" rtlCol="0">
            <a:spAutoFit/>
          </a:bodyPr>
          <a:lstStyle/>
          <a:p>
            <a:pPr marR="0" lvl="0">
              <a:lnSpc>
                <a:spcPct val="107000"/>
              </a:lnSpc>
              <a:spcBef>
                <a:spcPts val="0"/>
              </a:spcBef>
              <a:spcAft>
                <a:spcPts val="800"/>
              </a:spcAft>
            </a:pPr>
            <a:r>
              <a:rPr lang="en-US"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Potential Infection Risk by Sport:</a:t>
            </a:r>
          </a:p>
          <a:p>
            <a:pPr marL="45720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Moderate Risk</a:t>
            </a:r>
            <a:r>
              <a:rPr lang="en-US" dirty="0">
                <a:latin typeface="Calibri" panose="020F0502020204030204" pitchFamily="34" charset="0"/>
                <a:ea typeface="Calibri" panose="020F0502020204030204" pitchFamily="34" charset="0"/>
                <a:cs typeface="Times New Roman" panose="02020603050405020304" pitchFamily="18" charset="0"/>
              </a:rPr>
              <a:t>: Sports that involve close, sustained contact, but with protective equipment in place that may reduce the likelihood of respiratory particle transmission between participants OR intermittent close contact OR group sports OR sports that use equipment that can’t be cleaned between participants. Examples: Basketball, volleyball, baseball, softball, soccer, tennis, swimming relays, pole vault, high jump, long jump.</a:t>
            </a:r>
          </a:p>
          <a:p>
            <a:pPr marL="45720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Lower Risk:</a:t>
            </a:r>
            <a:r>
              <a:rPr lang="en-US" dirty="0">
                <a:latin typeface="Calibri" panose="020F0502020204030204" pitchFamily="34" charset="0"/>
                <a:ea typeface="Calibri" panose="020F0502020204030204" pitchFamily="34" charset="0"/>
                <a:cs typeface="Times New Roman" panose="02020603050405020304" pitchFamily="18" charset="0"/>
              </a:rPr>
              <a:t> Sports that can be done with social distancing or individually with no sharing of equipment or the ability to clean the equipment between use by competitors. Examples: Individual running events, throwing events (javelin, shot put, discus), individual swimming, golf, weightlifting, sideline cheer, cross country running (with staggered starts) </a:t>
            </a:r>
          </a:p>
          <a:p>
            <a:pPr marL="45720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QUESTIONS?</a:t>
            </a:r>
          </a:p>
        </p:txBody>
      </p:sp>
    </p:spTree>
    <p:extLst>
      <p:ext uri="{BB962C8B-B14F-4D97-AF65-F5344CB8AC3E}">
        <p14:creationId xmlns:p14="http://schemas.microsoft.com/office/powerpoint/2010/main" val="324772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111</TotalTime>
  <Words>787</Words>
  <Application>Microsoft Macintosh PowerPoint</Application>
  <PresentationFormat>Custom</PresentationFormat>
  <Paragraphs>81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Health Fitness 16x9</vt:lpstr>
      <vt:lpstr>                  </vt:lpstr>
      <vt:lpstr>Re-entry into athletic participation Sedona Red Rock High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Pictures layout</dc:title>
  <dc:creator>Heather ShawBurton</dc:creator>
  <cp:lastModifiedBy>Sally Cadigan</cp:lastModifiedBy>
  <cp:revision>14</cp:revision>
  <dcterms:created xsi:type="dcterms:W3CDTF">2020-06-01T15:19:08Z</dcterms:created>
  <dcterms:modified xsi:type="dcterms:W3CDTF">2020-06-01T20:13:27Z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