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4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-104" y="-7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FA38FF-CE79-427B-BEAE-E267B0154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8657FF-4BAA-4F49-A004-4F70F563A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02AD76-3217-493F-82C6-333BCEA67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57F2-94AF-4F7C-BB8C-43968F2BDD07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EA8879-1FAB-47B1-AF70-1EBC76BD9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82EC40E-5FB4-4A19-A7FF-64B17BFCB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990C-ABA9-4DE4-A56B-D2644B98F9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1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C96D61-436C-402C-96E4-B15658FC9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7CD6522-B118-4C35-AB3C-2DCD054F7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6D3B1A-3883-46EE-8920-84A873B94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57F2-94AF-4F7C-BB8C-43968F2BDD07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7F3943-113F-4194-AC48-8F60093C7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BEA5741-B72F-4987-A5F7-5BC2D1B76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990C-ABA9-4DE4-A56B-D2644B98F9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5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9E5BDA6-3620-4989-A55C-9C916CE970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E960DD8-CF9E-4AAA-8C1A-279659440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986E3CE-DB5C-4286-8CA2-86EA22661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57F2-94AF-4F7C-BB8C-43968F2BDD07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70FC86-1BBF-4321-A1D5-123A2E165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2EC02C-8D2A-4198-A64E-290DF8DB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990C-ABA9-4DE4-A56B-D2644B98F9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71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FF67DF-6383-475C-A971-C6A1ED6D3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BAC93D-1F75-461B-930C-7501D4FF5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DE4D9A-F94E-4A0F-A15D-8DE9220D8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57F2-94AF-4F7C-BB8C-43968F2BDD07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6C60C7-184C-42AE-A48F-3C5F99888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A23D5EA-8AD9-4CA0-B326-42F6E3D69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990C-ABA9-4DE4-A56B-D2644B98F9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7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A6D12E-4650-4163-8937-E1685091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1024C4E-7332-4675-B70C-149CA2FC2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49E10A4-3DE4-4B37-87F5-22D9A1BF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57F2-94AF-4F7C-BB8C-43968F2BDD07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290A85D-6E47-42A8-95D8-9BFD49FC2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438F8F-ED60-4D19-BEDF-92304FF32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990C-ABA9-4DE4-A56B-D2644B98F9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68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6E3F4A-489E-431F-8B7A-D0E5FE519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FD6EED-A95B-4B10-9A28-3547195A59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1F8DA82-1419-421D-B289-42BA23196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0A9A16D-50E4-4ADA-9E0F-8988C3DB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57F2-94AF-4F7C-BB8C-43968F2BDD07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522812A-E5AA-4E4D-A8EA-DE5AC537C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3CDA90-7EF1-40CB-815E-CF5A9C700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990C-ABA9-4DE4-A56B-D2644B98F9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70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B6BCB5-17E2-4BDC-9111-8468C1D6F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F566083-AF17-4879-B2A9-35BD66DBE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0D487DC-02DE-48A6-8A5D-557BCDECB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8CB64AC-E31E-4DB2-8D34-D24BE4FA2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6FC17C8-CB9C-485F-99AE-412311F93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F3A54B5-7280-4C1B-BE38-8D6286FD7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57F2-94AF-4F7C-BB8C-43968F2BDD07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E5E61BF-3B3A-47C4-9B69-B4E9FA312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2F3860E-8205-46E5-8EFA-F27167776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990C-ABA9-4DE4-A56B-D2644B98F9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6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DC6E5A-8A7B-4BCB-A86B-1A2A07561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0C4B16E-36F1-4306-90B3-D4CEA488F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57F2-94AF-4F7C-BB8C-43968F2BDD07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A09BB86-2EAB-470C-ABA2-50BC84828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64AFF0A-6F1A-4201-94B4-DCCACF001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990C-ABA9-4DE4-A56B-D2644B98F9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6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6DBFF61-5B80-4426-828D-6C4E98930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57F2-94AF-4F7C-BB8C-43968F2BDD07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5AAF102-09B2-420B-A0FE-339FB526B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FF1C03A-61A2-4CD5-851B-087DA9A69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990C-ABA9-4DE4-A56B-D2644B98F9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2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6C643B-A46C-489E-93F5-1DFBFE5E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780C30-02B5-488F-A74A-00AD70614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95190F4-D662-4787-95D6-818B1C057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F687F43-1940-4602-842A-1F3293E89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57F2-94AF-4F7C-BB8C-43968F2BDD07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4E55C09-0392-463C-A855-AE34C0EF8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FC3F9C4-95A6-4C31-B091-7C0A21367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990C-ABA9-4DE4-A56B-D2644B98F9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1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E40502-2A4F-41D4-A2CD-590157979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0AC363A-C94A-45C2-9900-C076B1342F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DFECB13-9FA5-46D7-8702-53AD12393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11AB7B9-8656-4274-B17C-D6CC73AFC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57F2-94AF-4F7C-BB8C-43968F2BDD07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BB5FE64-07B5-4589-9FA5-292F6ADF5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1FAB29B-1DF3-4374-9820-ED9CA4B7E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990C-ABA9-4DE4-A56B-D2644B98F9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4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CE772A3-CD3B-4D79-B6A8-399081D0D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188A819-2E0C-452F-98FF-43D82FF66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CB1E4D-113A-47EE-BEEB-A0D657D676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557F2-94AF-4F7C-BB8C-43968F2BDD07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0907655-8BA3-4BD8-8851-6C7C4412DA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660D3D5-E3C2-4B7A-8DAF-682211C0F1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D990C-ABA9-4DE4-A56B-D2644B98F9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7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B69C9C-FAE1-4160-AD1B-D87412732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0736" y="9786"/>
            <a:ext cx="9515061" cy="4890052"/>
          </a:xfrm>
        </p:spPr>
        <p:txBody>
          <a:bodyPr>
            <a:normAutofit fontScale="90000"/>
          </a:bodyPr>
          <a:lstStyle/>
          <a:p>
            <a:r>
              <a:rPr lang="en-US" sz="6600" b="1" dirty="0">
                <a:solidFill>
                  <a:srgbClr val="7030A0"/>
                </a:solidFill>
              </a:rPr>
              <a:t>SCORPION ATHLETICS:</a:t>
            </a:r>
            <a:br>
              <a:rPr lang="en-US" sz="6600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Can Sedona Red Rock High School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sustain the current 11-man football program?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pic>
        <p:nvPicPr>
          <p:cNvPr id="4" name="Picture 3" descr="Football team cheering on field">
            <a:extLst>
              <a:ext uri="{FF2B5EF4-FFF2-40B4-BE49-F238E27FC236}">
                <a16:creationId xmlns="" xmlns:a16="http://schemas.microsoft.com/office/drawing/2014/main" id="{EF41FD14-7497-4E64-B4F8-D813FE7EF2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566" y="4451286"/>
            <a:ext cx="6414867" cy="195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98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C6DA452-DE74-46BD-B036-0FEDF516EFA1}"/>
              </a:ext>
            </a:extLst>
          </p:cNvPr>
          <p:cNvSpPr txBox="1"/>
          <p:nvPr/>
        </p:nvSpPr>
        <p:spPr>
          <a:xfrm>
            <a:off x="1090916" y="444720"/>
            <a:ext cx="1171972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Factors we considered in attempting to answer the question:</a:t>
            </a:r>
          </a:p>
          <a:p>
            <a:endParaRPr lang="en-US" b="1" dirty="0"/>
          </a:p>
          <a:p>
            <a:r>
              <a:rPr lang="en-US" b="1" dirty="0"/>
              <a:t>	A. Number of Participants:</a:t>
            </a:r>
          </a:p>
          <a:p>
            <a:r>
              <a:rPr lang="en-US" b="1" dirty="0"/>
              <a:t>	</a:t>
            </a:r>
          </a:p>
          <a:p>
            <a:r>
              <a:rPr lang="en-US" b="1" dirty="0"/>
              <a:t>		1. Our team has averaged 25 players as each season has begun over the past 4 years</a:t>
            </a:r>
          </a:p>
          <a:p>
            <a:r>
              <a:rPr lang="en-US" b="1" dirty="0"/>
              <a:t>		2. Our team has averaged 15.5 players at the end of each season </a:t>
            </a:r>
          </a:p>
          <a:p>
            <a:r>
              <a:rPr lang="en-US" b="1" dirty="0"/>
              <a:t>		3. Our team has been made up of 7.75 Seniors during the past four seasons</a:t>
            </a:r>
          </a:p>
          <a:p>
            <a:endParaRPr lang="en-US" b="1" dirty="0"/>
          </a:p>
          <a:p>
            <a:r>
              <a:rPr lang="en-US" b="1" dirty="0"/>
              <a:t>	B. How the Number of Participants Increase the Possibility of Injuries:</a:t>
            </a:r>
          </a:p>
          <a:p>
            <a:endParaRPr lang="en-US" b="1" dirty="0"/>
          </a:p>
          <a:p>
            <a:r>
              <a:rPr lang="en-US" b="1" dirty="0"/>
              <a:t>		1. The number of injuries increase as the number of participants force the coach to use all</a:t>
            </a:r>
          </a:p>
          <a:p>
            <a:r>
              <a:rPr lang="en-US" b="1" dirty="0"/>
              <a:t>		     players both ways (Offense and Defense).</a:t>
            </a:r>
          </a:p>
          <a:p>
            <a:r>
              <a:rPr lang="en-US" b="1" dirty="0"/>
              <a:t>		2. When key players are  injured it forces the coach to move players around due to limited </a:t>
            </a:r>
          </a:p>
          <a:p>
            <a:r>
              <a:rPr lang="en-US" b="1" dirty="0"/>
              <a:t>		    numbers. Example—Last year we lost two key players for most of the season.</a:t>
            </a:r>
          </a:p>
          <a:p>
            <a:endParaRPr lang="en-US" b="1" dirty="0"/>
          </a:p>
          <a:p>
            <a:r>
              <a:rPr lang="en-US" b="1" dirty="0"/>
              <a:t>	C. Cost of the Program:</a:t>
            </a:r>
          </a:p>
          <a:p>
            <a:r>
              <a:rPr lang="en-US" b="1" dirty="0"/>
              <a:t>		</a:t>
            </a:r>
          </a:p>
          <a:p>
            <a:r>
              <a:rPr lang="en-US" b="1" dirty="0"/>
              <a:t>		1. The Cost includes Coaching salaries + benefits, Transportation, Custodian, Cost of Lighting,</a:t>
            </a:r>
          </a:p>
          <a:p>
            <a:r>
              <a:rPr lang="en-US" b="1" dirty="0"/>
              <a:t>		     Cheerleading Coach, AIA Fees, Equipment and Officials.</a:t>
            </a:r>
          </a:p>
          <a:p>
            <a:r>
              <a:rPr lang="en-US" b="1" dirty="0"/>
              <a:t>		2. The revenue includes Participation fees for players and gate receipts. </a:t>
            </a:r>
          </a:p>
        </p:txBody>
      </p:sp>
      <p:pic>
        <p:nvPicPr>
          <p:cNvPr id="4" name="Picture 3" descr="Football line of scrimmage">
            <a:extLst>
              <a:ext uri="{FF2B5EF4-FFF2-40B4-BE49-F238E27FC236}">
                <a16:creationId xmlns="" xmlns:a16="http://schemas.microsoft.com/office/drawing/2014/main" id="{6E3F795F-6B10-4E8B-BE01-CB83B2FD3A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42" y="993835"/>
            <a:ext cx="2443550" cy="643466"/>
          </a:xfrm>
          <a:prstGeom prst="rect">
            <a:avLst/>
          </a:prstGeom>
        </p:spPr>
      </p:pic>
      <p:pic>
        <p:nvPicPr>
          <p:cNvPr id="1026" name="Picture 2" descr="Darryl Stonum, Craig Roh part of a long list of injured players for the Michigan football team">
            <a:extLst>
              <a:ext uri="{FF2B5EF4-FFF2-40B4-BE49-F238E27FC236}">
                <a16:creationId xmlns="" xmlns:a16="http://schemas.microsoft.com/office/drawing/2014/main" id="{BB881ACF-290C-4D2C-B395-686ED8993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7895" y="2549260"/>
            <a:ext cx="2495550" cy="71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0BE77B28-AB74-40C7-83FD-AB618C1D9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885" y="4451895"/>
            <a:ext cx="3696053" cy="643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41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5FEF8CE-CA4B-49FE-8446-21A1BA25EDDC}"/>
              </a:ext>
            </a:extLst>
          </p:cNvPr>
          <p:cNvSpPr txBox="1"/>
          <p:nvPr/>
        </p:nvSpPr>
        <p:spPr>
          <a:xfrm>
            <a:off x="1064302" y="525960"/>
            <a:ext cx="1002776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Participation:</a:t>
            </a:r>
          </a:p>
          <a:p>
            <a:r>
              <a:rPr lang="en-US" dirty="0">
                <a:solidFill>
                  <a:srgbClr val="7030A0"/>
                </a:solidFill>
              </a:rPr>
              <a:t>Year		# of participants		#of participants		Seniors on the Team</a:t>
            </a:r>
          </a:p>
          <a:p>
            <a:r>
              <a:rPr lang="en-US" dirty="0">
                <a:solidFill>
                  <a:srgbClr val="7030A0"/>
                </a:solidFill>
              </a:rPr>
              <a:t>	                    at the START		       at the END		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pPr marL="342900" indent="-342900">
              <a:buAutoNum type="arabicPlain" startAt="2016"/>
            </a:pPr>
            <a:r>
              <a:rPr lang="en-US" sz="2000" b="1" dirty="0">
                <a:solidFill>
                  <a:srgbClr val="FF0000"/>
                </a:solidFill>
              </a:rPr>
              <a:t>                                </a:t>
            </a:r>
            <a:r>
              <a:rPr lang="en-US" sz="2000" b="1" dirty="0" smtClean="0">
                <a:solidFill>
                  <a:srgbClr val="FF0000"/>
                </a:solidFill>
              </a:rPr>
              <a:t>25</a:t>
            </a:r>
            <a:r>
              <a:rPr lang="en-US" sz="2000" b="1" dirty="0">
                <a:solidFill>
                  <a:srgbClr val="FF0000"/>
                </a:solidFill>
              </a:rPr>
              <a:t>		             </a:t>
            </a:r>
            <a:r>
              <a:rPr lang="en-US" sz="2000" b="1" dirty="0" smtClean="0">
                <a:solidFill>
                  <a:srgbClr val="FF0000"/>
                </a:solidFill>
              </a:rPr>
              <a:t>               18</a:t>
            </a:r>
            <a:r>
              <a:rPr lang="en-US" sz="2000" b="1" dirty="0">
                <a:solidFill>
                  <a:srgbClr val="FF0000"/>
                </a:solidFill>
              </a:rPr>
              <a:t>		    	      7</a:t>
            </a:r>
          </a:p>
          <a:p>
            <a:endParaRPr lang="en-US" sz="2000" b="1" dirty="0">
              <a:solidFill>
                <a:srgbClr val="FFC000"/>
              </a:solidFill>
            </a:endParaRPr>
          </a:p>
          <a:p>
            <a:r>
              <a:rPr lang="en-US" sz="2000" b="1" dirty="0">
                <a:solidFill>
                  <a:srgbClr val="FFC000"/>
                </a:solidFill>
              </a:rPr>
              <a:t>2017		         25			             15			      8</a:t>
            </a:r>
          </a:p>
          <a:p>
            <a:endParaRPr lang="en-US" sz="2000" b="1" dirty="0">
              <a:solidFill>
                <a:schemeClr val="accent6"/>
              </a:solidFill>
            </a:endParaRPr>
          </a:p>
          <a:p>
            <a:r>
              <a:rPr lang="en-US" sz="2000" b="1" dirty="0">
                <a:solidFill>
                  <a:schemeClr val="accent6"/>
                </a:solidFill>
              </a:rPr>
              <a:t>2018		         27			             16			     10</a:t>
            </a:r>
          </a:p>
          <a:p>
            <a:endParaRPr lang="en-US" sz="2000" b="1" dirty="0">
              <a:solidFill>
                <a:schemeClr val="accent1"/>
              </a:solidFill>
            </a:endParaRPr>
          </a:p>
          <a:p>
            <a:r>
              <a:rPr lang="en-US" sz="2000" b="1" dirty="0">
                <a:solidFill>
                  <a:schemeClr val="accent1"/>
                </a:solidFill>
              </a:rPr>
              <a:t>2019		         23			             14***			       6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sz="2400" b="1" dirty="0">
                <a:solidFill>
                  <a:srgbClr val="7030A0"/>
                </a:solidFill>
              </a:rPr>
              <a:t>Football Candidates returning for 2020 (Estimate)</a:t>
            </a:r>
          </a:p>
          <a:p>
            <a:r>
              <a:rPr lang="en-US" b="1" dirty="0">
                <a:solidFill>
                  <a:srgbClr val="7030A0"/>
                </a:solidFill>
              </a:rPr>
              <a:t>Seniors to be: 5*</a:t>
            </a:r>
          </a:p>
          <a:p>
            <a:r>
              <a:rPr lang="en-US" b="1" dirty="0">
                <a:solidFill>
                  <a:srgbClr val="7030A0"/>
                </a:solidFill>
              </a:rPr>
              <a:t>Juniors to be: 5**</a:t>
            </a:r>
          </a:p>
          <a:p>
            <a:r>
              <a:rPr lang="en-US" b="1" dirty="0">
                <a:solidFill>
                  <a:srgbClr val="7030A0"/>
                </a:solidFill>
              </a:rPr>
              <a:t>Sophomores to be: 0</a:t>
            </a:r>
          </a:p>
          <a:p>
            <a:r>
              <a:rPr lang="en-US" b="1" dirty="0">
                <a:solidFill>
                  <a:srgbClr val="7030A0"/>
                </a:solidFill>
              </a:rPr>
              <a:t>Freshman to be: unknown </a:t>
            </a:r>
          </a:p>
          <a:p>
            <a:r>
              <a:rPr lang="en-US" b="1" dirty="0">
                <a:solidFill>
                  <a:srgbClr val="7030A0"/>
                </a:solidFill>
              </a:rPr>
              <a:t>*two players were inured or ineligible for most of the season</a:t>
            </a:r>
          </a:p>
          <a:p>
            <a:r>
              <a:rPr lang="en-US" b="1" dirty="0">
                <a:solidFill>
                  <a:srgbClr val="7030A0"/>
                </a:solidFill>
              </a:rPr>
              <a:t>**one player was injured most of the season</a:t>
            </a:r>
          </a:p>
          <a:p>
            <a:r>
              <a:rPr lang="en-US" b="1" dirty="0">
                <a:solidFill>
                  <a:srgbClr val="7030A0"/>
                </a:solidFill>
              </a:rPr>
              <a:t>***This number does not include the two players that did not finish the season due to injuries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68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47ED264-EE6E-434B-94D5-194C2C082BB7}"/>
              </a:ext>
            </a:extLst>
          </p:cNvPr>
          <p:cNvSpPr txBox="1"/>
          <p:nvPr/>
        </p:nvSpPr>
        <p:spPr>
          <a:xfrm>
            <a:off x="1199214" y="210026"/>
            <a:ext cx="1061303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Cost for the Football Program from 2019</a:t>
            </a:r>
          </a:p>
          <a:p>
            <a:r>
              <a:rPr lang="en-US" dirty="0">
                <a:solidFill>
                  <a:srgbClr val="FF0000"/>
                </a:solidFill>
              </a:rPr>
              <a:t>Expenses:</a:t>
            </a:r>
          </a:p>
          <a:p>
            <a:r>
              <a:rPr lang="en-US" dirty="0">
                <a:solidFill>
                  <a:srgbClr val="FF0000"/>
                </a:solidFill>
              </a:rPr>
              <a:t>Equipment								$800.00</a:t>
            </a:r>
          </a:p>
          <a:p>
            <a:r>
              <a:rPr lang="en-US" dirty="0">
                <a:solidFill>
                  <a:srgbClr val="FF0000"/>
                </a:solidFill>
              </a:rPr>
              <a:t>(new uniforms were supplied by a donor)</a:t>
            </a:r>
          </a:p>
          <a:p>
            <a:r>
              <a:rPr lang="en-US" dirty="0">
                <a:solidFill>
                  <a:srgbClr val="FF0000"/>
                </a:solidFill>
              </a:rPr>
              <a:t>Coaching Salaries:								$8400.00</a:t>
            </a:r>
          </a:p>
          <a:p>
            <a:r>
              <a:rPr lang="en-US" dirty="0">
                <a:solidFill>
                  <a:srgbClr val="FF0000"/>
                </a:solidFill>
              </a:rPr>
              <a:t>Coaching Benefits (22%):							$1848.00</a:t>
            </a:r>
          </a:p>
          <a:p>
            <a:r>
              <a:rPr lang="en-US" dirty="0">
                <a:solidFill>
                  <a:srgbClr val="FF0000"/>
                </a:solidFill>
              </a:rPr>
              <a:t>Officials:									$2463.70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Totals:									$13511.70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chemeClr val="accent6"/>
                </a:solidFill>
              </a:rPr>
              <a:t>Receipts:</a:t>
            </a:r>
          </a:p>
          <a:p>
            <a:r>
              <a:rPr lang="en-US" dirty="0">
                <a:solidFill>
                  <a:schemeClr val="accent6"/>
                </a:solidFill>
              </a:rPr>
              <a:t>Student Participation Fees:							$1500.00</a:t>
            </a:r>
          </a:p>
          <a:p>
            <a:r>
              <a:rPr lang="en-US" dirty="0">
                <a:solidFill>
                  <a:schemeClr val="accent6"/>
                </a:solidFill>
              </a:rPr>
              <a:t>Gate Receipts: (Approximate)							$3000.00</a:t>
            </a:r>
          </a:p>
          <a:p>
            <a:r>
              <a:rPr lang="en-US" dirty="0">
                <a:solidFill>
                  <a:schemeClr val="accent6"/>
                </a:solidFill>
              </a:rPr>
              <a:t>Total:									$4500.00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sz="2400" b="1" dirty="0">
                <a:solidFill>
                  <a:srgbClr val="7030A0"/>
                </a:solidFill>
              </a:rPr>
              <a:t>Loss:									-$9011.70</a:t>
            </a:r>
          </a:p>
          <a:p>
            <a:r>
              <a:rPr lang="en-US" sz="1400" b="1" dirty="0"/>
              <a:t>The figures do not include the following:</a:t>
            </a:r>
          </a:p>
          <a:p>
            <a:r>
              <a:rPr lang="en-US" sz="1400" b="1" dirty="0"/>
              <a:t>Transportation (Depends on the Away Schedule at $3.95/mile)</a:t>
            </a:r>
          </a:p>
          <a:p>
            <a:r>
              <a:rPr lang="en-US" sz="1400" b="1" dirty="0"/>
              <a:t>Custodian (Hourly rate for 5 Home Games—Approximately 6 hours/night)</a:t>
            </a:r>
          </a:p>
          <a:p>
            <a:r>
              <a:rPr lang="en-US" sz="1400" b="1" dirty="0"/>
              <a:t>Lighting Cost (Approximate Cost is $100.00/Hour---25 Hours for 5 Home games)</a:t>
            </a:r>
          </a:p>
          <a:p>
            <a:r>
              <a:rPr lang="en-US" sz="1400" b="1" dirty="0"/>
              <a:t>Cheerleading Coach ($1500.00 + benefits)</a:t>
            </a:r>
          </a:p>
          <a:p>
            <a:r>
              <a:rPr lang="en-US" sz="1400" b="1" dirty="0"/>
              <a:t>Cost for Football to be included as a sport for AIA ($427.10/sport)</a:t>
            </a:r>
            <a:endParaRPr lang="en-US" sz="14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81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1133" y="944387"/>
            <a:ext cx="10110986" cy="517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Football Scores during the past six seasons:</a:t>
            </a:r>
          </a:p>
          <a:p>
            <a:endParaRPr lang="en-US" dirty="0"/>
          </a:p>
          <a:p>
            <a:r>
              <a:rPr lang="en-US" dirty="0" smtClean="0"/>
              <a:t>Year	Offensive Pt. Average	Defensive Pt. Average	+ or -	Record	Enrollment***</a:t>
            </a:r>
          </a:p>
          <a:p>
            <a:r>
              <a:rPr lang="en-US" dirty="0" smtClean="0"/>
              <a:t>*2019	18.7 (187)		37.0 (370)		-18.3	2-8	308</a:t>
            </a:r>
          </a:p>
          <a:p>
            <a:endParaRPr lang="en-US" dirty="0" smtClean="0"/>
          </a:p>
          <a:p>
            <a:r>
              <a:rPr lang="en-US" dirty="0" smtClean="0"/>
              <a:t>2018	21.4  (214)		31.5 (315)		-10.1	3-7	312</a:t>
            </a:r>
          </a:p>
          <a:p>
            <a:endParaRPr lang="en-US" dirty="0" smtClean="0"/>
          </a:p>
          <a:p>
            <a:r>
              <a:rPr lang="en-US" dirty="0" smtClean="0"/>
              <a:t>2017	18.0 (162)		52.0 (468)		-34.0	0-9	342</a:t>
            </a:r>
          </a:p>
          <a:p>
            <a:endParaRPr lang="en-US" dirty="0" smtClean="0"/>
          </a:p>
          <a:p>
            <a:r>
              <a:rPr lang="en-US" dirty="0" smtClean="0"/>
              <a:t>2016	14.6 (146)		22.4 (224)		-7.8	2-8	384</a:t>
            </a:r>
          </a:p>
          <a:p>
            <a:endParaRPr lang="en-US" dirty="0" smtClean="0"/>
          </a:p>
          <a:p>
            <a:r>
              <a:rPr lang="en-US" dirty="0" smtClean="0"/>
              <a:t>**2015	34.3 (343)		15.5 (155)		+18.8	7-3	444</a:t>
            </a:r>
          </a:p>
          <a:p>
            <a:pPr marL="342900" indent="-342900">
              <a:buAutoNum type="arabicPlain" startAt="2015"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*One game </a:t>
            </a:r>
            <a:r>
              <a:rPr lang="en-US" dirty="0" err="1" smtClean="0"/>
              <a:t>vs</a:t>
            </a:r>
            <a:r>
              <a:rPr lang="en-US" dirty="0" smtClean="0"/>
              <a:t>: Rock Point (52-6) Offensive -135 (15.0) Defensive (364 (40.4) -25.4</a:t>
            </a:r>
          </a:p>
          <a:p>
            <a:r>
              <a:rPr lang="en-US" dirty="0" smtClean="0"/>
              <a:t>**6 </a:t>
            </a:r>
            <a:r>
              <a:rPr lang="en-US" dirty="0"/>
              <a:t>Reservation Teams—221(36.8) -62 (10.3) = 5-1 </a:t>
            </a:r>
            <a:r>
              <a:rPr lang="en-US" dirty="0" smtClean="0"/>
              <a:t>(Smaller Numbers-More Travel-Weaker Teams)</a:t>
            </a:r>
            <a:endParaRPr lang="en-US" dirty="0"/>
          </a:p>
          <a:p>
            <a:r>
              <a:rPr lang="en-US" dirty="0" smtClean="0"/>
              <a:t>***Enrollment as of Sept. 1 each year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949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7942484-7B10-47CC-969F-460562CDD493}"/>
              </a:ext>
            </a:extLst>
          </p:cNvPr>
          <p:cNvSpPr txBox="1"/>
          <p:nvPr/>
        </p:nvSpPr>
        <p:spPr>
          <a:xfrm>
            <a:off x="1019332" y="283060"/>
            <a:ext cx="10238282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Interventions:</a:t>
            </a:r>
          </a:p>
          <a:p>
            <a:r>
              <a:rPr lang="en-US" sz="2000" b="1" dirty="0"/>
              <a:t>Things that have been done during the past two years to increase the possibility of fielding a successful 11-man football team:</a:t>
            </a:r>
          </a:p>
          <a:p>
            <a:endParaRPr lang="en-US" sz="2000" b="1" dirty="0"/>
          </a:p>
          <a:p>
            <a:r>
              <a:rPr lang="en-US" sz="2400" b="1" dirty="0"/>
              <a:t>	</a:t>
            </a:r>
            <a:r>
              <a:rPr lang="en-US" b="1" dirty="0"/>
              <a:t>1. The employment of an extremely successful coach (Bob Young)</a:t>
            </a:r>
          </a:p>
          <a:p>
            <a:r>
              <a:rPr lang="en-US" b="1" dirty="0"/>
              <a:t>	     and connecting him with a weight class taught for PE credit.  This 	     </a:t>
            </a:r>
          </a:p>
          <a:p>
            <a:r>
              <a:rPr lang="en-US" b="1" dirty="0"/>
              <a:t>	     gave </a:t>
            </a:r>
            <a:r>
              <a:rPr lang="en-US" b="1" dirty="0" smtClean="0"/>
              <a:t>Coach Young </a:t>
            </a:r>
            <a:r>
              <a:rPr lang="en-US" b="1" dirty="0"/>
              <a:t>access to athletes to recruit to the football </a:t>
            </a:r>
          </a:p>
          <a:p>
            <a:r>
              <a:rPr lang="en-US" b="1" dirty="0"/>
              <a:t>	     program and help maintain their eligibility by monitoring grades.</a:t>
            </a:r>
          </a:p>
          <a:p>
            <a:endParaRPr lang="en-US" b="1" dirty="0"/>
          </a:p>
          <a:p>
            <a:r>
              <a:rPr lang="en-US" b="1" dirty="0"/>
              <a:t>	2. The state divided the weaker teams (based on records and # </a:t>
            </a:r>
          </a:p>
          <a:p>
            <a:r>
              <a:rPr lang="en-US" b="1" dirty="0"/>
              <a:t>	    of participants) into two divisions.</a:t>
            </a:r>
          </a:p>
          <a:p>
            <a:endParaRPr lang="en-US" b="1" dirty="0"/>
          </a:p>
          <a:p>
            <a:r>
              <a:rPr lang="en-US" b="1" dirty="0"/>
              <a:t>	3. The initiation of a Junior High Football team.  We played two games and</a:t>
            </a:r>
          </a:p>
          <a:p>
            <a:r>
              <a:rPr lang="en-US" b="1" dirty="0"/>
              <a:t>	     lost them by scores of 0-55 and 6-60.  We were again hurt by</a:t>
            </a:r>
          </a:p>
          <a:p>
            <a:r>
              <a:rPr lang="en-US" b="1" dirty="0"/>
              <a:t>	     numbers due to more than half of the participants being ineligible</a:t>
            </a:r>
          </a:p>
          <a:p>
            <a:r>
              <a:rPr lang="en-US" b="1" dirty="0"/>
              <a:t>	     due to grades. None of the local Junior Highs play football which</a:t>
            </a:r>
          </a:p>
          <a:p>
            <a:r>
              <a:rPr lang="en-US" b="1" dirty="0"/>
              <a:t>	     resulted in trips of over 3 hours for games.  </a:t>
            </a:r>
          </a:p>
          <a:p>
            <a:endParaRPr lang="en-US" b="1" dirty="0"/>
          </a:p>
          <a:p>
            <a:r>
              <a:rPr lang="en-US" b="1" dirty="0"/>
              <a:t>	4. Petitioned AIA to allow our school move from 11-man to 8-man</a:t>
            </a:r>
          </a:p>
          <a:p>
            <a:r>
              <a:rPr lang="en-US" b="1" dirty="0"/>
              <a:t>	    football.  They rejected the move both times.</a:t>
            </a:r>
          </a:p>
        </p:txBody>
      </p:sp>
    </p:spTree>
    <p:extLst>
      <p:ext uri="{BB962C8B-B14F-4D97-AF65-F5344CB8AC3E}">
        <p14:creationId xmlns:p14="http://schemas.microsoft.com/office/powerpoint/2010/main" val="1605330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99D6B10-95E6-40D0-BB99-1D33BE9E1C51}"/>
              </a:ext>
            </a:extLst>
          </p:cNvPr>
          <p:cNvSpPr txBox="1"/>
          <p:nvPr/>
        </p:nvSpPr>
        <p:spPr>
          <a:xfrm>
            <a:off x="1154242" y="393728"/>
            <a:ext cx="9998439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Conclusion: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Our Administrative team would ask that we eliminate the football program for 2020-21</a:t>
            </a:r>
          </a:p>
          <a:p>
            <a:r>
              <a:rPr lang="en-US" sz="2000" b="1" dirty="0"/>
              <a:t>for the following reason</a:t>
            </a:r>
          </a:p>
          <a:p>
            <a:endParaRPr lang="en-US" sz="2000" b="1" dirty="0"/>
          </a:p>
          <a:p>
            <a:r>
              <a:rPr lang="en-US" sz="2000" b="1" dirty="0"/>
              <a:t>	</a:t>
            </a:r>
            <a:r>
              <a:rPr lang="en-US" b="1" dirty="0"/>
              <a:t>1. Lack of participants that can be sustain an 11-man football program.</a:t>
            </a:r>
          </a:p>
          <a:p>
            <a:r>
              <a:rPr lang="en-US" b="1" dirty="0"/>
              <a:t>		a. the concern is also for the reduced number of students that might</a:t>
            </a:r>
          </a:p>
          <a:p>
            <a:r>
              <a:rPr lang="en-US" b="1" dirty="0"/>
              <a:t>		    consider playing football.</a:t>
            </a:r>
          </a:p>
          <a:p>
            <a:r>
              <a:rPr lang="en-US" b="1" dirty="0"/>
              <a:t>	</a:t>
            </a:r>
          </a:p>
          <a:p>
            <a:r>
              <a:rPr lang="en-US" b="1" dirty="0"/>
              <a:t>	2. The concern for serious injuries increases with the limited participants.</a:t>
            </a:r>
          </a:p>
          <a:p>
            <a:r>
              <a:rPr lang="en-US" b="1" dirty="0"/>
              <a:t>		a. players having to play full time both ways</a:t>
            </a:r>
          </a:p>
          <a:p>
            <a:r>
              <a:rPr lang="en-US" b="1" dirty="0"/>
              <a:t>		b. players not making the Athletic Training staff aware of an injury</a:t>
            </a:r>
          </a:p>
          <a:p>
            <a:r>
              <a:rPr lang="en-US" b="1" dirty="0"/>
              <a:t>		     to enhance the team’s chance of success.</a:t>
            </a:r>
          </a:p>
          <a:p>
            <a:r>
              <a:rPr lang="en-US" b="1" dirty="0"/>
              <a:t>		c. Nationwide concern about concussions from participating in football	    	</a:t>
            </a:r>
          </a:p>
          <a:p>
            <a:r>
              <a:rPr lang="en-US" b="1" dirty="0"/>
              <a:t>	3. The COST of the program vs: the number of participants.</a:t>
            </a:r>
          </a:p>
          <a:p>
            <a:r>
              <a:rPr lang="en-US" b="1" dirty="0"/>
              <a:t>	</a:t>
            </a:r>
          </a:p>
          <a:p>
            <a:r>
              <a:rPr lang="en-US" b="1" dirty="0"/>
              <a:t>	4. The concern of having to cancel games at a late notice which results in</a:t>
            </a:r>
          </a:p>
          <a:p>
            <a:r>
              <a:rPr lang="en-US" b="1" dirty="0"/>
              <a:t>	     a penalty which is enforced by the AIA ($1500.00).</a:t>
            </a:r>
          </a:p>
          <a:p>
            <a:r>
              <a:rPr lang="en-US" b="1" dirty="0"/>
              <a:t>	</a:t>
            </a:r>
          </a:p>
          <a:p>
            <a:r>
              <a:rPr lang="en-US" b="1" dirty="0"/>
              <a:t>	5. The concern of fairness to other schools as they form their football schedules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62863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994D7D1-2EE4-486F-86DA-EBFC752E3E22}"/>
              </a:ext>
            </a:extLst>
          </p:cNvPr>
          <p:cNvSpPr txBox="1"/>
          <p:nvPr/>
        </p:nvSpPr>
        <p:spPr>
          <a:xfrm>
            <a:off x="1753849" y="1184223"/>
            <a:ext cx="8754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15473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66</Words>
  <Application>Microsoft Macintosh PowerPoint</Application>
  <PresentationFormat>Custom</PresentationFormat>
  <Paragraphs>118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SCORPION ATHLETICS: Can Sedona Red Rock High School sustain the current 11-man football program?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Sedona Red Rock High School sustain a 11-man football program </dc:title>
  <dc:creator>Heather ShawBurton</dc:creator>
  <cp:lastModifiedBy>Sally Cadigan</cp:lastModifiedBy>
  <cp:revision>29</cp:revision>
  <cp:lastPrinted>2020-04-27T17:50:43Z</cp:lastPrinted>
  <dcterms:created xsi:type="dcterms:W3CDTF">2020-04-18T17:52:13Z</dcterms:created>
  <dcterms:modified xsi:type="dcterms:W3CDTF">2020-04-27T17:52:23Z</dcterms:modified>
</cp:coreProperties>
</file>